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58" r:id="rId3"/>
    <p:sldId id="260" r:id="rId4"/>
    <p:sldId id="261" r:id="rId5"/>
    <p:sldId id="262" r:id="rId6"/>
    <p:sldId id="263" r:id="rId7"/>
    <p:sldId id="264" r:id="rId8"/>
    <p:sldId id="265" r:id="rId9"/>
    <p:sldId id="266" r:id="rId10"/>
    <p:sldId id="302" r:id="rId11"/>
    <p:sldId id="301" r:id="rId12"/>
    <p:sldId id="267" r:id="rId13"/>
    <p:sldId id="268" r:id="rId14"/>
    <p:sldId id="269" r:id="rId15"/>
    <p:sldId id="270" r:id="rId16"/>
    <p:sldId id="271" r:id="rId17"/>
    <p:sldId id="272" r:id="rId18"/>
    <p:sldId id="273" r:id="rId19"/>
    <p:sldId id="278" r:id="rId20"/>
    <p:sldId id="274" r:id="rId21"/>
    <p:sldId id="277" r:id="rId22"/>
    <p:sldId id="279" r:id="rId23"/>
    <p:sldId id="280" r:id="rId24"/>
    <p:sldId id="291" r:id="rId25"/>
    <p:sldId id="290" r:id="rId26"/>
    <p:sldId id="292" r:id="rId27"/>
    <p:sldId id="289" r:id="rId28"/>
    <p:sldId id="281" r:id="rId29"/>
    <p:sldId id="293" r:id="rId30"/>
    <p:sldId id="282" r:id="rId31"/>
    <p:sldId id="283" r:id="rId32"/>
    <p:sldId id="284" r:id="rId33"/>
    <p:sldId id="294" r:id="rId34"/>
    <p:sldId id="295" r:id="rId35"/>
    <p:sldId id="285" r:id="rId36"/>
    <p:sldId id="296" r:id="rId37"/>
    <p:sldId id="297" r:id="rId38"/>
    <p:sldId id="298" r:id="rId39"/>
    <p:sldId id="299" r:id="rId40"/>
    <p:sldId id="300"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ght, Chris F (H7C)" initials="CFH" lastIdx="2" clrIdx="0">
    <p:extLst>
      <p:ext uri="{19B8F6BF-5375-455C-9EA6-DF929625EA0E}">
        <p15:presenceInfo xmlns:p15="http://schemas.microsoft.com/office/powerpoint/2012/main" userId="Haught, Chris F (H7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87245" autoAdjust="0"/>
  </p:normalViewPr>
  <p:slideViewPr>
    <p:cSldViewPr>
      <p:cViewPr varScale="1">
        <p:scale>
          <a:sx n="97" d="100"/>
          <a:sy n="97" d="100"/>
        </p:scale>
        <p:origin x="217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69B0C-545A-498F-AC3E-82051D72DC3B}" type="doc">
      <dgm:prSet loTypeId="urn:microsoft.com/office/officeart/2005/8/layout/pyramid2" loCatId="list" qsTypeId="urn:microsoft.com/office/officeart/2005/8/quickstyle/3d7" qsCatId="3D" csTypeId="urn:microsoft.com/office/officeart/2005/8/colors/accent1_2" csCatId="accent1" phldr="1"/>
      <dgm:spPr/>
    </dgm:pt>
    <dgm:pt modelId="{E640F7EB-59F8-4FE2-862C-5553C893849A}">
      <dgm:prSet phldrT="[Text]"/>
      <dgm:spPr/>
      <dgm:t>
        <a:bodyPr/>
        <a:lstStyle/>
        <a:p>
          <a:r>
            <a:rPr lang="en-US" dirty="0" smtClean="0">
              <a:effectLst/>
              <a:latin typeface="Arial" panose="020B0604020202020204" pitchFamily="34" charset="0"/>
              <a:ea typeface="Calibri" panose="020F0502020204030204" pitchFamily="34" charset="0"/>
            </a:rPr>
            <a:t>National Technology Transfer and Advancement Act of 1995 (USC 272)</a:t>
          </a:r>
          <a:endParaRPr lang="en-US" dirty="0"/>
        </a:p>
      </dgm:t>
    </dgm:pt>
    <dgm:pt modelId="{C2081E5E-57F4-4719-A362-DF9ADB37DE6B}" type="parTrans" cxnId="{D9D65149-0917-4EB0-80D0-191BCF41E7CF}">
      <dgm:prSet/>
      <dgm:spPr/>
      <dgm:t>
        <a:bodyPr/>
        <a:lstStyle/>
        <a:p>
          <a:endParaRPr lang="en-US"/>
        </a:p>
      </dgm:t>
    </dgm:pt>
    <dgm:pt modelId="{1B1D7534-A464-4973-B093-4A6CCDAA63B2}" type="sibTrans" cxnId="{D9D65149-0917-4EB0-80D0-191BCF41E7CF}">
      <dgm:prSet/>
      <dgm:spPr/>
      <dgm:t>
        <a:bodyPr/>
        <a:lstStyle/>
        <a:p>
          <a:endParaRPr lang="en-US"/>
        </a:p>
      </dgm:t>
    </dgm:pt>
    <dgm:pt modelId="{7DC0DA9D-82D5-4A9C-873F-DE0098F1E58B}">
      <dgm:prSet phldrT="[Text]"/>
      <dgm:spPr/>
      <dgm:t>
        <a:bodyPr/>
        <a:lstStyle/>
        <a:p>
          <a:r>
            <a:rPr lang="en-US" dirty="0" smtClean="0"/>
            <a:t>Code of Federal Regulations (10 CFR 830)</a:t>
          </a:r>
          <a:endParaRPr lang="en-US" dirty="0"/>
        </a:p>
      </dgm:t>
    </dgm:pt>
    <dgm:pt modelId="{375CB5EA-E4C6-4BDD-A3BF-8453CCB23608}" type="parTrans" cxnId="{30175A3B-FE2E-4C1E-BCD5-4A02E23A6189}">
      <dgm:prSet/>
      <dgm:spPr/>
      <dgm:t>
        <a:bodyPr/>
        <a:lstStyle/>
        <a:p>
          <a:endParaRPr lang="en-US"/>
        </a:p>
      </dgm:t>
    </dgm:pt>
    <dgm:pt modelId="{F70EEF01-16E0-42FD-84A6-DAF579E29436}" type="sibTrans" cxnId="{30175A3B-FE2E-4C1E-BCD5-4A02E23A6189}">
      <dgm:prSet/>
      <dgm:spPr/>
      <dgm:t>
        <a:bodyPr/>
        <a:lstStyle/>
        <a:p>
          <a:endParaRPr lang="en-US"/>
        </a:p>
      </dgm:t>
    </dgm:pt>
    <dgm:pt modelId="{46869B50-50DA-4A13-A38C-E8B4C61B66DF}">
      <dgm:prSet phldrT="[Text]"/>
      <dgm:spPr/>
      <dgm:t>
        <a:bodyPr/>
        <a:lstStyle/>
        <a:p>
          <a:r>
            <a:rPr lang="en-US" dirty="0" smtClean="0"/>
            <a:t>DOE Order 420.1 C, </a:t>
          </a:r>
          <a:r>
            <a:rPr lang="en-US" i="1" dirty="0" smtClean="0"/>
            <a:t>Facility Safety</a:t>
          </a:r>
          <a:endParaRPr lang="en-US" i="1" dirty="0"/>
        </a:p>
      </dgm:t>
    </dgm:pt>
    <dgm:pt modelId="{9C3E4049-BDD2-42D1-B04B-898582F844C1}" type="parTrans" cxnId="{AF59B9AA-5902-4805-8B7D-0ED76ED4B642}">
      <dgm:prSet/>
      <dgm:spPr/>
      <dgm:t>
        <a:bodyPr/>
        <a:lstStyle/>
        <a:p>
          <a:endParaRPr lang="en-US"/>
        </a:p>
      </dgm:t>
    </dgm:pt>
    <dgm:pt modelId="{DA88C0DD-9348-489D-A6C5-68C0FFFCE149}" type="sibTrans" cxnId="{AF59B9AA-5902-4805-8B7D-0ED76ED4B642}">
      <dgm:prSet/>
      <dgm:spPr/>
      <dgm:t>
        <a:bodyPr/>
        <a:lstStyle/>
        <a:p>
          <a:endParaRPr lang="en-US"/>
        </a:p>
      </dgm:t>
    </dgm:pt>
    <dgm:pt modelId="{7E521A7F-35E0-4B3F-A97D-AC7E5287055E}" type="pres">
      <dgm:prSet presAssocID="{BF869B0C-545A-498F-AC3E-82051D72DC3B}" presName="compositeShape" presStyleCnt="0">
        <dgm:presLayoutVars>
          <dgm:dir/>
          <dgm:resizeHandles/>
        </dgm:presLayoutVars>
      </dgm:prSet>
      <dgm:spPr/>
    </dgm:pt>
    <dgm:pt modelId="{ACBA6D4A-77B5-4801-B766-B270A795BA72}" type="pres">
      <dgm:prSet presAssocID="{BF869B0C-545A-498F-AC3E-82051D72DC3B}" presName="pyramid" presStyleLbl="node1" presStyleIdx="0" presStyleCnt="1"/>
      <dgm:spPr>
        <a:solidFill>
          <a:schemeClr val="accent2"/>
        </a:solidFill>
      </dgm:spPr>
    </dgm:pt>
    <dgm:pt modelId="{5E001D49-F0B9-45B7-AA27-B701A2CC2D87}" type="pres">
      <dgm:prSet presAssocID="{BF869B0C-545A-498F-AC3E-82051D72DC3B}" presName="theList" presStyleCnt="0"/>
      <dgm:spPr/>
    </dgm:pt>
    <dgm:pt modelId="{FAAB8447-62D2-4590-B5EA-E83D525AA998}" type="pres">
      <dgm:prSet presAssocID="{E640F7EB-59F8-4FE2-862C-5553C893849A}" presName="aNode" presStyleLbl="fgAcc1" presStyleIdx="0" presStyleCnt="3">
        <dgm:presLayoutVars>
          <dgm:bulletEnabled val="1"/>
        </dgm:presLayoutVars>
      </dgm:prSet>
      <dgm:spPr/>
      <dgm:t>
        <a:bodyPr/>
        <a:lstStyle/>
        <a:p>
          <a:endParaRPr lang="en-US"/>
        </a:p>
      </dgm:t>
    </dgm:pt>
    <dgm:pt modelId="{481F5F76-B92D-4942-9408-E93D6CCD3B01}" type="pres">
      <dgm:prSet presAssocID="{E640F7EB-59F8-4FE2-862C-5553C893849A}" presName="aSpace" presStyleCnt="0"/>
      <dgm:spPr/>
    </dgm:pt>
    <dgm:pt modelId="{C250A8AB-4B5F-4A54-A516-B6B6AD882748}" type="pres">
      <dgm:prSet presAssocID="{7DC0DA9D-82D5-4A9C-873F-DE0098F1E58B}" presName="aNode" presStyleLbl="fgAcc1" presStyleIdx="1" presStyleCnt="3" custLinFactNeighborX="57">
        <dgm:presLayoutVars>
          <dgm:bulletEnabled val="1"/>
        </dgm:presLayoutVars>
      </dgm:prSet>
      <dgm:spPr/>
      <dgm:t>
        <a:bodyPr/>
        <a:lstStyle/>
        <a:p>
          <a:endParaRPr lang="en-US"/>
        </a:p>
      </dgm:t>
    </dgm:pt>
    <dgm:pt modelId="{D69AB70E-B57A-4617-A031-BE68830BCA40}" type="pres">
      <dgm:prSet presAssocID="{7DC0DA9D-82D5-4A9C-873F-DE0098F1E58B}" presName="aSpace" presStyleCnt="0"/>
      <dgm:spPr/>
    </dgm:pt>
    <dgm:pt modelId="{DFB2EEE1-B82D-4DD0-9345-6879343659B7}" type="pres">
      <dgm:prSet presAssocID="{46869B50-50DA-4A13-A38C-E8B4C61B66DF}" presName="aNode" presStyleLbl="fgAcc1" presStyleIdx="2" presStyleCnt="3">
        <dgm:presLayoutVars>
          <dgm:bulletEnabled val="1"/>
        </dgm:presLayoutVars>
      </dgm:prSet>
      <dgm:spPr/>
      <dgm:t>
        <a:bodyPr/>
        <a:lstStyle/>
        <a:p>
          <a:endParaRPr lang="en-US"/>
        </a:p>
      </dgm:t>
    </dgm:pt>
    <dgm:pt modelId="{1AA01682-CA64-41DD-89C9-4515B96BC8F1}" type="pres">
      <dgm:prSet presAssocID="{46869B50-50DA-4A13-A38C-E8B4C61B66DF}" presName="aSpace" presStyleCnt="0"/>
      <dgm:spPr/>
    </dgm:pt>
  </dgm:ptLst>
  <dgm:cxnLst>
    <dgm:cxn modelId="{83C8E0ED-4F44-446C-8BE9-6315624B4D92}" type="presOf" srcId="{46869B50-50DA-4A13-A38C-E8B4C61B66DF}" destId="{DFB2EEE1-B82D-4DD0-9345-6879343659B7}" srcOrd="0" destOrd="0" presId="urn:microsoft.com/office/officeart/2005/8/layout/pyramid2"/>
    <dgm:cxn modelId="{FD42FC80-3E22-4CBE-BE7B-A303444B23D1}" type="presOf" srcId="{BF869B0C-545A-498F-AC3E-82051D72DC3B}" destId="{7E521A7F-35E0-4B3F-A97D-AC7E5287055E}" srcOrd="0" destOrd="0" presId="urn:microsoft.com/office/officeart/2005/8/layout/pyramid2"/>
    <dgm:cxn modelId="{AF59B9AA-5902-4805-8B7D-0ED76ED4B642}" srcId="{BF869B0C-545A-498F-AC3E-82051D72DC3B}" destId="{46869B50-50DA-4A13-A38C-E8B4C61B66DF}" srcOrd="2" destOrd="0" parTransId="{9C3E4049-BDD2-42D1-B04B-898582F844C1}" sibTransId="{DA88C0DD-9348-489D-A6C5-68C0FFFCE149}"/>
    <dgm:cxn modelId="{30175A3B-FE2E-4C1E-BCD5-4A02E23A6189}" srcId="{BF869B0C-545A-498F-AC3E-82051D72DC3B}" destId="{7DC0DA9D-82D5-4A9C-873F-DE0098F1E58B}" srcOrd="1" destOrd="0" parTransId="{375CB5EA-E4C6-4BDD-A3BF-8453CCB23608}" sibTransId="{F70EEF01-16E0-42FD-84A6-DAF579E29436}"/>
    <dgm:cxn modelId="{51376D1E-A20C-4313-8CF2-05E56DBBDE91}" type="presOf" srcId="{E640F7EB-59F8-4FE2-862C-5553C893849A}" destId="{FAAB8447-62D2-4590-B5EA-E83D525AA998}" srcOrd="0" destOrd="0" presId="urn:microsoft.com/office/officeart/2005/8/layout/pyramid2"/>
    <dgm:cxn modelId="{61BAB894-99AB-4461-AA63-FD07572A53A4}" type="presOf" srcId="{7DC0DA9D-82D5-4A9C-873F-DE0098F1E58B}" destId="{C250A8AB-4B5F-4A54-A516-B6B6AD882748}" srcOrd="0" destOrd="0" presId="urn:microsoft.com/office/officeart/2005/8/layout/pyramid2"/>
    <dgm:cxn modelId="{D9D65149-0917-4EB0-80D0-191BCF41E7CF}" srcId="{BF869B0C-545A-498F-AC3E-82051D72DC3B}" destId="{E640F7EB-59F8-4FE2-862C-5553C893849A}" srcOrd="0" destOrd="0" parTransId="{C2081E5E-57F4-4719-A362-DF9ADB37DE6B}" sibTransId="{1B1D7534-A464-4973-B093-4A6CCDAA63B2}"/>
    <dgm:cxn modelId="{1055B9EA-D7B4-4DBD-8DA3-117DF8B32526}" type="presParOf" srcId="{7E521A7F-35E0-4B3F-A97D-AC7E5287055E}" destId="{ACBA6D4A-77B5-4801-B766-B270A795BA72}" srcOrd="0" destOrd="0" presId="urn:microsoft.com/office/officeart/2005/8/layout/pyramid2"/>
    <dgm:cxn modelId="{77B9C1F4-EF80-4CA9-B1C5-2E4C6F51031E}" type="presParOf" srcId="{7E521A7F-35E0-4B3F-A97D-AC7E5287055E}" destId="{5E001D49-F0B9-45B7-AA27-B701A2CC2D87}" srcOrd="1" destOrd="0" presId="urn:microsoft.com/office/officeart/2005/8/layout/pyramid2"/>
    <dgm:cxn modelId="{D4C8CB75-9885-4581-ADA5-B32029B461EB}" type="presParOf" srcId="{5E001D49-F0B9-45B7-AA27-B701A2CC2D87}" destId="{FAAB8447-62D2-4590-B5EA-E83D525AA998}" srcOrd="0" destOrd="0" presId="urn:microsoft.com/office/officeart/2005/8/layout/pyramid2"/>
    <dgm:cxn modelId="{8E6F86F1-A292-49E7-A6DF-3A919E0B4BD7}" type="presParOf" srcId="{5E001D49-F0B9-45B7-AA27-B701A2CC2D87}" destId="{481F5F76-B92D-4942-9408-E93D6CCD3B01}" srcOrd="1" destOrd="0" presId="urn:microsoft.com/office/officeart/2005/8/layout/pyramid2"/>
    <dgm:cxn modelId="{98BA0431-10E9-46A0-AB24-FC05B07C3D88}" type="presParOf" srcId="{5E001D49-F0B9-45B7-AA27-B701A2CC2D87}" destId="{C250A8AB-4B5F-4A54-A516-B6B6AD882748}" srcOrd="2" destOrd="0" presId="urn:microsoft.com/office/officeart/2005/8/layout/pyramid2"/>
    <dgm:cxn modelId="{6A948DE8-53B5-41FC-BA2A-302F0632E8EE}" type="presParOf" srcId="{5E001D49-F0B9-45B7-AA27-B701A2CC2D87}" destId="{D69AB70E-B57A-4617-A031-BE68830BCA40}" srcOrd="3" destOrd="0" presId="urn:microsoft.com/office/officeart/2005/8/layout/pyramid2"/>
    <dgm:cxn modelId="{0A526963-E4D8-4AB8-9484-636FD7AFD909}" type="presParOf" srcId="{5E001D49-F0B9-45B7-AA27-B701A2CC2D87}" destId="{DFB2EEE1-B82D-4DD0-9345-6879343659B7}" srcOrd="4" destOrd="0" presId="urn:microsoft.com/office/officeart/2005/8/layout/pyramid2"/>
    <dgm:cxn modelId="{FCAAA94E-C0C8-4668-96DB-AE1272E5500D}" type="presParOf" srcId="{5E001D49-F0B9-45B7-AA27-B701A2CC2D87}" destId="{1AA01682-CA64-41DD-89C9-4515B96BC8F1}"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A6D4A-77B5-4801-B766-B270A795BA72}">
      <dsp:nvSpPr>
        <dsp:cNvPr id="0" name=""/>
        <dsp:cNvSpPr/>
      </dsp:nvSpPr>
      <dsp:spPr>
        <a:xfrm>
          <a:off x="74294" y="0"/>
          <a:ext cx="5105400" cy="5105400"/>
        </a:xfrm>
        <a:prstGeom prst="triangle">
          <a:avLst/>
        </a:prstGeom>
        <a:solidFill>
          <a:schemeClr val="accent2"/>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AAB8447-62D2-4590-B5EA-E83D525AA998}">
      <dsp:nvSpPr>
        <dsp:cNvPr id="0" name=""/>
        <dsp:cNvSpPr/>
      </dsp:nvSpPr>
      <dsp:spPr>
        <a:xfrm>
          <a:off x="2626994" y="513282"/>
          <a:ext cx="3318510" cy="120854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latin typeface="Arial" panose="020B0604020202020204" pitchFamily="34" charset="0"/>
              <a:ea typeface="Calibri" panose="020F0502020204030204" pitchFamily="34" charset="0"/>
            </a:rPr>
            <a:t>National Technology Transfer and Advancement Act of 1995 (USC 272)</a:t>
          </a:r>
          <a:endParaRPr lang="en-US" sz="2000" kern="1200" dirty="0"/>
        </a:p>
      </dsp:txBody>
      <dsp:txXfrm>
        <a:off x="2685990" y="572278"/>
        <a:ext cx="3200518" cy="1090551"/>
      </dsp:txXfrm>
    </dsp:sp>
    <dsp:sp modelId="{C250A8AB-4B5F-4A54-A516-B6B6AD882748}">
      <dsp:nvSpPr>
        <dsp:cNvPr id="0" name=""/>
        <dsp:cNvSpPr/>
      </dsp:nvSpPr>
      <dsp:spPr>
        <a:xfrm>
          <a:off x="2628886" y="1872894"/>
          <a:ext cx="3318510" cy="120854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Code of Federal Regulations (10 CFR 830)</a:t>
          </a:r>
          <a:endParaRPr lang="en-US" sz="2000" kern="1200" dirty="0"/>
        </a:p>
      </dsp:txBody>
      <dsp:txXfrm>
        <a:off x="2687882" y="1931890"/>
        <a:ext cx="3200518" cy="1090551"/>
      </dsp:txXfrm>
    </dsp:sp>
    <dsp:sp modelId="{DFB2EEE1-B82D-4DD0-9345-6879343659B7}">
      <dsp:nvSpPr>
        <dsp:cNvPr id="0" name=""/>
        <dsp:cNvSpPr/>
      </dsp:nvSpPr>
      <dsp:spPr>
        <a:xfrm>
          <a:off x="2626994" y="3232505"/>
          <a:ext cx="3318510" cy="120854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DOE Order 420.1 C, </a:t>
          </a:r>
          <a:r>
            <a:rPr lang="en-US" sz="2000" i="1" kern="1200" dirty="0" smtClean="0"/>
            <a:t>Facility Safety</a:t>
          </a:r>
          <a:endParaRPr lang="en-US" sz="2000" i="1" kern="1200" dirty="0"/>
        </a:p>
      </dsp:txBody>
      <dsp:txXfrm>
        <a:off x="2685990" y="3291501"/>
        <a:ext cx="3200518" cy="10905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11/17/2022</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a:t>Internal Use Only</a:t>
            </a:r>
          </a:p>
        </p:txBody>
      </p:sp>
    </p:spTree>
    <p:extLst>
      <p:ext uri="{BB962C8B-B14F-4D97-AF65-F5344CB8AC3E}">
        <p14:creationId xmlns:p14="http://schemas.microsoft.com/office/powerpoint/2010/main" val="21966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78A99-0DC8-8048-8D23-9666FB774179}" type="slidenum">
              <a:rPr lang="en-US"/>
              <a:pPr/>
              <a:t>3</a:t>
            </a:fld>
            <a:endParaRPr lang="en-US" dirty="0"/>
          </a:p>
        </p:txBody>
      </p:sp>
      <p:sp>
        <p:nvSpPr>
          <p:cNvPr id="1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189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0F0A0-3A34-E94B-A177-851DF5922043}" type="slidenum">
              <a:rPr lang="en-US"/>
              <a:pPr/>
              <a:t>4</a:t>
            </a:fld>
            <a:endParaRPr lang="en-US" dirty="0"/>
          </a:p>
        </p:txBody>
      </p:sp>
      <p:sp>
        <p:nvSpPr>
          <p:cNvPr id="16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Conformity assessment can verify that a particular product meets a given level of quality or safety.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Because conformity assessment forms a vital link between standards that de ne product characteristics or requirements and the products themselves, stakeholders in conformity assessment must better understand these conformity assessment principles to use and benefit from conformity assessment effectively. </a:t>
            </a:r>
            <a:endParaRPr lang="en-US" dirty="0"/>
          </a:p>
        </p:txBody>
      </p:sp>
    </p:spTree>
    <p:extLst>
      <p:ext uri="{BB962C8B-B14F-4D97-AF65-F5344CB8AC3E}">
        <p14:creationId xmlns:p14="http://schemas.microsoft.com/office/powerpoint/2010/main" val="339962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4143588" y="9119473"/>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0E479D7-C4DA-B644-B467-B039069E8E8F}" type="slidenum">
              <a:rPr lang="en-US"/>
              <a:pPr/>
              <a:t>19</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endParaRPr>
          </a:p>
        </p:txBody>
      </p:sp>
    </p:spTree>
    <p:extLst>
      <p:ext uri="{BB962C8B-B14F-4D97-AF65-F5344CB8AC3E}">
        <p14:creationId xmlns:p14="http://schemas.microsoft.com/office/powerpoint/2010/main" val="158857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panose="020B0604020202020204" pitchFamily="34" charset="0"/>
                <a:ea typeface="Calibri" panose="020F0502020204030204" pitchFamily="34" charset="0"/>
              </a:rPr>
              <a:t>Note that there are numerous other</a:t>
            </a:r>
            <a:r>
              <a:rPr lang="en-US" sz="1200" baseline="0" dirty="0" smtClean="0">
                <a:effectLst/>
                <a:latin typeface="Arial" panose="020B0604020202020204" pitchFamily="34" charset="0"/>
                <a:ea typeface="Calibri" panose="020F0502020204030204" pitchFamily="34" charset="0"/>
              </a:rPr>
              <a:t> federal regulations that apply to DOE facilities – this is only showing how NCS requirements are promulgated.</a:t>
            </a:r>
            <a:endParaRPr lang="en-US" sz="1200" dirty="0" smtClean="0">
              <a:effectLst/>
              <a:latin typeface="Arial" panose="020B0604020202020204" pitchFamily="34" charset="0"/>
              <a:ea typeface="Calibri" panose="020F0502020204030204" pitchFamily="34" charset="0"/>
            </a:endParaRPr>
          </a:p>
          <a:p>
            <a:r>
              <a:rPr lang="en-US" sz="1200" dirty="0" smtClean="0">
                <a:effectLst/>
                <a:latin typeface="Arial" panose="020B0604020202020204" pitchFamily="34" charset="0"/>
                <a:ea typeface="Calibri" panose="020F0502020204030204" pitchFamily="34" charset="0"/>
              </a:rPr>
              <a:t>Public Law 104-113, National Technology Transfer and Advancement Act of 1995, 15 USC 272</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36</a:t>
            </a:fld>
            <a:endParaRPr lang="en-US"/>
          </a:p>
        </p:txBody>
      </p:sp>
    </p:spTree>
    <p:extLst>
      <p:ext uri="{BB962C8B-B14F-4D97-AF65-F5344CB8AC3E}">
        <p14:creationId xmlns:p14="http://schemas.microsoft.com/office/powerpoint/2010/main" val="3303690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11/17/2022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sp>
        <p:nvSpPr>
          <p:cNvPr id="14" name="TextBox 13"/>
          <p:cNvSpPr txBox="1"/>
          <p:nvPr userDrawn="1"/>
        </p:nvSpPr>
        <p:spPr>
          <a:xfrm>
            <a:off x="381000" y="5486400"/>
            <a:ext cx="1715746" cy="1011815"/>
          </a:xfrm>
          <a:prstGeom prst="rect">
            <a:avLst/>
          </a:prstGeom>
          <a:noFill/>
          <a:ln>
            <a:solidFill>
              <a:schemeClr val="bg1">
                <a:lumMod val="65000"/>
              </a:schemeClr>
            </a:solidFill>
          </a:ln>
        </p:spPr>
        <p:txBody>
          <a:bodyPr wrap="square" rtlCol="0">
            <a:spAutoFit/>
          </a:bodyPr>
          <a:lstStyle/>
          <a:p>
            <a:pPr algn="ctr">
              <a:lnSpc>
                <a:spcPts val="900"/>
              </a:lnSpc>
            </a:pPr>
            <a:r>
              <a:rPr lang="en-US" sz="600" b="1" dirty="0">
                <a:solidFill>
                  <a:schemeClr val="tx1">
                    <a:lumMod val="50000"/>
                    <a:lumOff val="50000"/>
                  </a:schemeClr>
                </a:solidFill>
                <a:latin typeface="Arial"/>
                <a:cs typeface="Arial"/>
              </a:rPr>
              <a:t>UNCLASSIFIED</a:t>
            </a:r>
          </a:p>
          <a:p>
            <a:pPr>
              <a:lnSpc>
                <a:spcPts val="900"/>
              </a:lnSpc>
            </a:pPr>
            <a:r>
              <a:rPr lang="en-US" sz="600" dirty="0">
                <a:solidFill>
                  <a:schemeClr val="tx1">
                    <a:lumMod val="50000"/>
                    <a:lumOff val="50000"/>
                  </a:schemeClr>
                </a:solidFill>
                <a:latin typeface="Arial"/>
                <a:cs typeface="Arial"/>
              </a:rPr>
              <a:t>This document has been reviewed by a Y-12 DC/UCNI-RO and has been determined to be UNCLASSIFIED and contains no UCNI. This review does not constitute clearance for public release.</a:t>
            </a:r>
          </a:p>
          <a:p>
            <a:pPr>
              <a:lnSpc>
                <a:spcPts val="900"/>
              </a:lnSpc>
            </a:pPr>
            <a:r>
              <a:rPr lang="en-US" sz="600" dirty="0">
                <a:solidFill>
                  <a:schemeClr val="tx1">
                    <a:lumMod val="50000"/>
                    <a:lumOff val="50000"/>
                  </a:schemeClr>
                </a:solidFill>
                <a:latin typeface="Arial"/>
                <a:cs typeface="Arial"/>
              </a:rPr>
              <a:t>Name: </a:t>
            </a:r>
          </a:p>
          <a:p>
            <a:pPr>
              <a:lnSpc>
                <a:spcPts val="900"/>
              </a:lnSpc>
            </a:pPr>
            <a:r>
              <a:rPr lang="en-US" sz="600" dirty="0">
                <a:solidFill>
                  <a:schemeClr val="tx1">
                    <a:lumMod val="50000"/>
                    <a:lumOff val="50000"/>
                  </a:schemeClr>
                </a:solidFill>
                <a:latin typeface="Arial"/>
                <a:cs typeface="Arial"/>
              </a:rPr>
              <a:t>Date:</a:t>
            </a:r>
            <a:r>
              <a:rPr lang="en-US" sz="600" baseline="0" dirty="0">
                <a:solidFill>
                  <a:schemeClr val="tx1">
                    <a:lumMod val="50000"/>
                    <a:lumOff val="50000"/>
                  </a:schemeClr>
                </a:solidFill>
                <a:latin typeface="Arial"/>
                <a:cs typeface="Arial"/>
              </a:rPr>
              <a:t> </a:t>
            </a:r>
            <a:endParaRPr lang="en-US" sz="600" dirty="0">
              <a:solidFill>
                <a:schemeClr val="tx1">
                  <a:lumMod val="50000"/>
                  <a:lumOff val="50000"/>
                </a:schemeClr>
              </a:solidFill>
              <a:latin typeface="Arial"/>
              <a:cs typeface="Arial"/>
            </a:endParaRPr>
          </a:p>
        </p:txBody>
      </p:sp>
      <p:sp>
        <p:nvSpPr>
          <p:cNvPr id="20" name="Text Placeholder 8"/>
          <p:cNvSpPr>
            <a:spLocks noGrp="1"/>
          </p:cNvSpPr>
          <p:nvPr>
            <p:ph type="body" sz="quarter" idx="20" hasCustomPrompt="1"/>
          </p:nvPr>
        </p:nvSpPr>
        <p:spPr>
          <a:xfrm>
            <a:off x="685800" y="6172200"/>
            <a:ext cx="1371600" cy="304800"/>
          </a:xfrm>
          <a:noFill/>
          <a:ln w="3175" cmpd="sng">
            <a:noFill/>
          </a:ln>
        </p:spPr>
        <p:txBody>
          <a:bodyPr/>
          <a:lstStyle>
            <a:lvl1pPr marL="0" indent="0">
              <a:buFontTx/>
              <a:buNone/>
              <a:defRPr sz="700" u="sng">
                <a:solidFill>
                  <a:schemeClr val="bg1">
                    <a:lumMod val="50000"/>
                  </a:schemeClr>
                </a:solidFill>
              </a:defRPr>
            </a:lvl1pPr>
          </a:lstStyle>
          <a:p>
            <a:r>
              <a:rPr lang="en-US" dirty="0"/>
              <a:t>Click to enter Name and Date</a:t>
            </a:r>
          </a:p>
        </p:txBody>
      </p:sp>
      <p:pic>
        <p:nvPicPr>
          <p:cNvPr id="5" name="Picture 4">
            <a:extLst>
              <a:ext uri="{FF2B5EF4-FFF2-40B4-BE49-F238E27FC236}">
                <a16:creationId xmlns:a16="http://schemas.microsoft.com/office/drawing/2014/main" id="{64908CD4-F3DF-BF47-BEAA-A7197A4AAF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828"/>
            <a:ext cx="9144000" cy="3200400"/>
          </a:xfrm>
          <a:prstGeom prst="rect">
            <a:avLst/>
          </a:prstGeom>
        </p:spPr>
      </p:pic>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004888"/>
            <a:ext cx="8231187" cy="511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124200" y="6553200"/>
            <a:ext cx="2895600" cy="168275"/>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1"/>
          </p:nvPr>
        </p:nvSpPr>
        <p:spPr>
          <a:xfrm>
            <a:off x="6553200" y="6553200"/>
            <a:ext cx="2133600" cy="168275"/>
          </a:xfrm>
          <a:prstGeom prst="rect">
            <a:avLst/>
          </a:prstGeom>
        </p:spPr>
        <p:txBody>
          <a:bodyPr/>
          <a:lstStyle>
            <a:lvl1pPr>
              <a:defRPr/>
            </a:lvl1pPr>
          </a:lstStyle>
          <a:p>
            <a:fld id="{08E54221-200C-9B4E-A0C8-1EAD7C88290A}" type="slidenum">
              <a:rPr lang="en-US"/>
              <a:pPr/>
              <a:t>‹#›</a:t>
            </a:fld>
            <a:endParaRPr lang="en-US" dirty="0"/>
          </a:p>
        </p:txBody>
      </p:sp>
    </p:spTree>
    <p:extLst>
      <p:ext uri="{BB962C8B-B14F-4D97-AF65-F5344CB8AC3E}">
        <p14:creationId xmlns:p14="http://schemas.microsoft.com/office/powerpoint/2010/main" val="222676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11/17/2022</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11/17/2022</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sz="2400" b="1">
                <a:solidFill>
                  <a:schemeClr val="accent3"/>
                </a:solidFill>
              </a:defRPr>
            </a:lvl1pPr>
            <a:lvl2pPr marL="342900" indent="-171450">
              <a:spcBef>
                <a:spcPts val="600"/>
              </a:spcBef>
              <a:defRPr sz="2400">
                <a:solidFill>
                  <a:schemeClr val="accent3"/>
                </a:solidFill>
              </a:defRPr>
            </a:lvl2pPr>
            <a:lvl3pPr marL="628650" indent="-171450">
              <a:defRPr sz="2000">
                <a:solidFill>
                  <a:schemeClr val="accent3"/>
                </a:solidFill>
              </a:defRPr>
            </a:lvl3pPr>
            <a:lvl4pPr marL="857250" indent="-114300">
              <a:defRPr sz="1800">
                <a:solidFill>
                  <a:schemeClr val="accent3"/>
                </a:solidFill>
              </a:defRPr>
            </a:lvl4pPr>
            <a:lvl5pPr marL="1028700" indent="-114300">
              <a:defRPr sz="16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11/17/2022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sz="2400" b="0">
                <a:solidFill>
                  <a:schemeClr val="accent3"/>
                </a:solidFill>
              </a:defRPr>
            </a:lvl1pPr>
            <a:lvl2pPr>
              <a:spcBef>
                <a:spcPts val="600"/>
              </a:spcBef>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11/17/2022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11/17/2022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11/17/2022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11/17/2022</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11/17/2022</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11/17/2022</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5" r:id="rId10"/>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smtClean="0"/>
              <a:t>NCS Standards and DOE Regulations</a:t>
            </a:r>
            <a:endParaRPr lang="en-US" altLang="en-US" dirty="0"/>
          </a:p>
        </p:txBody>
      </p:sp>
      <p:sp>
        <p:nvSpPr>
          <p:cNvPr id="10" name="Text Placeholder 9"/>
          <p:cNvSpPr>
            <a:spLocks noGrp="1"/>
          </p:cNvSpPr>
          <p:nvPr>
            <p:ph type="body" sz="quarter" idx="14"/>
          </p:nvPr>
        </p:nvSpPr>
        <p:spPr>
          <a:xfrm>
            <a:off x="4724400" y="4114800"/>
            <a:ext cx="3881437" cy="685800"/>
          </a:xfrm>
        </p:spPr>
        <p:txBody>
          <a:bodyPr rtlCol="0"/>
          <a:lstStyle/>
          <a:p>
            <a:pPr fontAlgn="auto">
              <a:spcAft>
                <a:spcPts val="0"/>
              </a:spcAft>
              <a:defRPr/>
            </a:pPr>
            <a:r>
              <a:rPr lang="en-US" dirty="0" smtClean="0"/>
              <a:t>Presented by: Dallas Moser</a:t>
            </a:r>
          </a:p>
          <a:p>
            <a:pPr fontAlgn="auto">
              <a:spcAft>
                <a:spcPts val="0"/>
              </a:spcAft>
              <a:defRPr/>
            </a:pPr>
            <a:r>
              <a:rPr lang="en-US" b="0" dirty="0" smtClean="0"/>
              <a:t>Nuclear Criticality Safety Engineer</a:t>
            </a:r>
            <a:endParaRPr lang="en-US" b="0" dirty="0"/>
          </a:p>
        </p:txBody>
      </p:sp>
      <p:sp>
        <p:nvSpPr>
          <p:cNvPr id="11" name="Text Placeholder 10"/>
          <p:cNvSpPr>
            <a:spLocks noGrp="1"/>
          </p:cNvSpPr>
          <p:nvPr>
            <p:ph type="body" sz="quarter" idx="15"/>
          </p:nvPr>
        </p:nvSpPr>
        <p:spPr>
          <a:xfrm>
            <a:off x="4724400" y="5120640"/>
            <a:ext cx="3881437" cy="807720"/>
          </a:xfrm>
        </p:spPr>
        <p:txBody>
          <a:bodyPr rtlCol="0"/>
          <a:lstStyle/>
          <a:p>
            <a:pPr fontAlgn="auto">
              <a:spcAft>
                <a:spcPts val="0"/>
              </a:spcAft>
              <a:defRPr/>
            </a:pPr>
            <a:r>
              <a:rPr lang="en-US" b="1" dirty="0" smtClean="0"/>
              <a:t>Prepared by: Chris Haught</a:t>
            </a:r>
          </a:p>
          <a:p>
            <a:pPr fontAlgn="auto">
              <a:spcAft>
                <a:spcPts val="0"/>
              </a:spcAft>
              <a:defRPr/>
            </a:pPr>
            <a:r>
              <a:rPr lang="en-US" dirty="0" smtClean="0"/>
              <a:t>Chief </a:t>
            </a:r>
            <a:r>
              <a:rPr lang="en-US" dirty="0"/>
              <a:t>NCS Engineer</a:t>
            </a:r>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a:p>
        </p:txBody>
      </p:sp>
      <p:sp>
        <p:nvSpPr>
          <p:cNvPr id="4" name="Rectangle 3"/>
          <p:cNvSpPr/>
          <p:nvPr/>
        </p:nvSpPr>
        <p:spPr>
          <a:xfrm>
            <a:off x="304800" y="5303520"/>
            <a:ext cx="2057400" cy="124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3" name="Content Placeholder 2"/>
          <p:cNvSpPr>
            <a:spLocks noGrp="1"/>
          </p:cNvSpPr>
          <p:nvPr>
            <p:ph idx="1"/>
          </p:nvPr>
        </p:nvSpPr>
        <p:spPr/>
        <p:txBody>
          <a:bodyPr/>
          <a:lstStyle/>
          <a:p>
            <a:r>
              <a:rPr lang="en-US" dirty="0" smtClean="0">
                <a:ea typeface="ＭＳ Ｐゴシック" pitchFamily="-106" charset="-128"/>
                <a:cs typeface="ＭＳ Ｐゴシック" pitchFamily="-106" charset="-128"/>
              </a:rPr>
              <a:t>Words </a:t>
            </a:r>
            <a:r>
              <a:rPr lang="en-US" dirty="0">
                <a:ea typeface="ＭＳ Ｐゴシック" pitchFamily="-106" charset="-128"/>
                <a:cs typeface="ＭＳ Ｐゴシック" pitchFamily="-106" charset="-128"/>
              </a:rPr>
              <a:t>are very carefully chosen</a:t>
            </a:r>
          </a:p>
          <a:p>
            <a:pPr lvl="1"/>
            <a:r>
              <a:rPr lang="en-US" dirty="0">
                <a:ea typeface="ＭＳ Ｐゴシック" pitchFamily="-106" charset="-128"/>
                <a:cs typeface="ＭＳ Ｐゴシック" pitchFamily="-106" charset="-128"/>
              </a:rPr>
              <a:t>convey a specific meaning </a:t>
            </a:r>
          </a:p>
          <a:p>
            <a:pPr lvl="2"/>
            <a:r>
              <a:rPr lang="en-US" dirty="0">
                <a:ea typeface="ＭＳ Ｐゴシック" pitchFamily="-106" charset="-128"/>
                <a:cs typeface="ＭＳ Ｐゴシック" pitchFamily="-106" charset="-128"/>
              </a:rPr>
              <a:t>goal is to make the meaning unambiguous</a:t>
            </a:r>
          </a:p>
          <a:p>
            <a:pPr lvl="2"/>
            <a:r>
              <a:rPr lang="en-US" dirty="0">
                <a:ea typeface="ＭＳ Ｐゴシック" pitchFamily="-106" charset="-128"/>
              </a:rPr>
              <a:t>standards provide specific definitions for terms which they believe may be subject to misinterpretation</a:t>
            </a:r>
          </a:p>
          <a:p>
            <a:pPr lvl="2"/>
            <a:r>
              <a:rPr lang="en-US" dirty="0">
                <a:ea typeface="ＭＳ Ｐゴシック" pitchFamily="-106" charset="-128"/>
              </a:rPr>
              <a:t>economy of words that is nothing short of impressive</a:t>
            </a:r>
          </a:p>
          <a:p>
            <a:pPr lvl="2"/>
            <a:r>
              <a:rPr lang="en-US" dirty="0">
                <a:ea typeface="ＭＳ Ｐゴシック" pitchFamily="-106" charset="-128"/>
              </a:rPr>
              <a:t>paraphrasing statements is difficult and a bad practice</a:t>
            </a:r>
          </a:p>
          <a:p>
            <a:pPr lvl="1"/>
            <a:r>
              <a:rPr lang="en-US" dirty="0">
                <a:ea typeface="ＭＳ Ｐゴシック" pitchFamily="-106" charset="-128"/>
                <a:cs typeface="ＭＳ Ｐゴシック" pitchFamily="-106" charset="-128"/>
              </a:rPr>
              <a:t>prudent default position</a:t>
            </a:r>
          </a:p>
          <a:p>
            <a:pPr lvl="2"/>
            <a:r>
              <a:rPr lang="en-US" dirty="0"/>
              <a:t>different words=different meanings</a:t>
            </a:r>
          </a:p>
          <a:p>
            <a:pPr lvl="3"/>
            <a:r>
              <a:rPr lang="en-US" dirty="0" smtClean="0"/>
              <a:t>Ex: Credible </a:t>
            </a:r>
            <a:r>
              <a:rPr lang="en-US" dirty="0"/>
              <a:t>versus </a:t>
            </a:r>
            <a:r>
              <a:rPr lang="en-US" dirty="0" smtClean="0"/>
              <a:t>possible (ANSI/ANS-8.1)</a:t>
            </a:r>
          </a:p>
          <a:p>
            <a:pPr lvl="3"/>
            <a:r>
              <a:rPr lang="en-US" dirty="0" smtClean="0"/>
              <a:t>Ex: Dependable versus reliable (ANSI/ANS-8.3)</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10</a:t>
            </a:fld>
            <a:endParaRPr lang="en-US" dirty="0"/>
          </a:p>
        </p:txBody>
      </p:sp>
    </p:spTree>
    <p:extLst>
      <p:ext uri="{BB962C8B-B14F-4D97-AF65-F5344CB8AC3E}">
        <p14:creationId xmlns:p14="http://schemas.microsoft.com/office/powerpoint/2010/main" val="360894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11</a:t>
            </a:fld>
            <a:endParaRPr lang="en-US" dirty="0"/>
          </a:p>
        </p:txBody>
      </p:sp>
      <p:pic>
        <p:nvPicPr>
          <p:cNvPr id="5" name="Picture 4"/>
          <p:cNvPicPr>
            <a:picLocks noChangeAspect="1"/>
          </p:cNvPicPr>
          <p:nvPr/>
        </p:nvPicPr>
        <p:blipFill>
          <a:blip r:embed="rId2"/>
          <a:stretch>
            <a:fillRect/>
          </a:stretch>
        </p:blipFill>
        <p:spPr>
          <a:xfrm>
            <a:off x="4343400" y="76199"/>
            <a:ext cx="4800600" cy="6630097"/>
          </a:xfrm>
          <a:prstGeom prst="rect">
            <a:avLst/>
          </a:prstGeom>
        </p:spPr>
      </p:pic>
      <p:sp>
        <p:nvSpPr>
          <p:cNvPr id="3" name="Content Placeholder 2"/>
          <p:cNvSpPr>
            <a:spLocks noGrp="1"/>
          </p:cNvSpPr>
          <p:nvPr>
            <p:ph idx="1"/>
          </p:nvPr>
        </p:nvSpPr>
        <p:spPr>
          <a:xfrm>
            <a:off x="304800" y="990600"/>
            <a:ext cx="4343400" cy="5486400"/>
          </a:xfrm>
        </p:spPr>
        <p:txBody>
          <a:bodyPr/>
          <a:lstStyle/>
          <a:p>
            <a:r>
              <a:rPr lang="en-US" dirty="0" smtClean="0"/>
              <a:t>If </a:t>
            </a:r>
            <a:r>
              <a:rPr lang="en-US" dirty="0"/>
              <a:t>in doubt as to any requirement or recommendation, an official inquiry should be made</a:t>
            </a:r>
          </a:p>
          <a:p>
            <a:pPr lvl="1"/>
            <a:r>
              <a:rPr lang="en-US" sz="1800" dirty="0"/>
              <a:t>any doubt or misunderstanding about the textual meaning of a standard must be resolved by a direct inquiry to the ANS Standards Administrator  </a:t>
            </a:r>
          </a:p>
          <a:p>
            <a:pPr lvl="1"/>
            <a:r>
              <a:rPr lang="en-US" sz="1800" dirty="0"/>
              <a:t>A regulator may choose to impose </a:t>
            </a:r>
            <a:r>
              <a:rPr lang="en-US" sz="1800" dirty="0" smtClean="0"/>
              <a:t>additional conditions </a:t>
            </a:r>
            <a:r>
              <a:rPr lang="en-US" sz="1800" dirty="0"/>
              <a:t>from ANSI standards</a:t>
            </a:r>
          </a:p>
          <a:p>
            <a:endParaRPr lang="en-US" dirty="0"/>
          </a:p>
        </p:txBody>
      </p:sp>
    </p:spTree>
    <p:extLst>
      <p:ext uri="{BB962C8B-B14F-4D97-AF65-F5344CB8AC3E}">
        <p14:creationId xmlns:p14="http://schemas.microsoft.com/office/powerpoint/2010/main" val="207842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7" y="1600200"/>
            <a:ext cx="9010185" cy="4572000"/>
          </a:xfrm>
          <a:prstGeom prst="rect">
            <a:avLst/>
          </a:prstGeom>
        </p:spPr>
      </p:pic>
      <p:sp>
        <p:nvSpPr>
          <p:cNvPr id="6" name="TextBox 5"/>
          <p:cNvSpPr txBox="1"/>
          <p:nvPr/>
        </p:nvSpPr>
        <p:spPr>
          <a:xfrm>
            <a:off x="533400" y="1018659"/>
            <a:ext cx="5827236" cy="369332"/>
          </a:xfrm>
          <a:prstGeom prst="rect">
            <a:avLst/>
          </a:prstGeom>
          <a:noFill/>
        </p:spPr>
        <p:txBody>
          <a:bodyPr wrap="none" rtlCol="0">
            <a:spAutoFit/>
          </a:bodyPr>
          <a:lstStyle/>
          <a:p>
            <a:r>
              <a:rPr lang="en-US" b="1" i="1" dirty="0">
                <a:solidFill>
                  <a:srgbClr val="FF0000"/>
                </a:solidFill>
              </a:rPr>
              <a:t>Standards may be grouped into three general </a:t>
            </a:r>
            <a:r>
              <a:rPr lang="en-US" b="1" i="1" dirty="0" smtClean="0">
                <a:solidFill>
                  <a:srgbClr val="FF0000"/>
                </a:solidFill>
              </a:rPr>
              <a:t>types</a:t>
            </a:r>
            <a:endParaRPr lang="en-US" b="1" i="1" dirty="0">
              <a:solidFill>
                <a:srgbClr val="FF0000"/>
              </a:solidFill>
            </a:endParaRPr>
          </a:p>
        </p:txBody>
      </p:sp>
    </p:spTree>
    <p:extLst>
      <p:ext uri="{BB962C8B-B14F-4D97-AF65-F5344CB8AC3E}">
        <p14:creationId xmlns:p14="http://schemas.microsoft.com/office/powerpoint/2010/main" val="246423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13</a:t>
            </a:fld>
            <a:endParaRPr lang="en-US" dirty="0"/>
          </a:p>
        </p:txBody>
      </p:sp>
      <p:graphicFrame>
        <p:nvGraphicFramePr>
          <p:cNvPr id="5" name="Group 206"/>
          <p:cNvGraphicFramePr>
            <a:graphicFrameLocks/>
          </p:cNvGraphicFramePr>
          <p:nvPr>
            <p:extLst>
              <p:ext uri="{D42A27DB-BD31-4B8C-83A1-F6EECF244321}">
                <p14:modId xmlns:p14="http://schemas.microsoft.com/office/powerpoint/2010/main" val="2647702144"/>
              </p:ext>
            </p:extLst>
          </p:nvPr>
        </p:nvGraphicFramePr>
        <p:xfrm>
          <a:off x="152400" y="1060271"/>
          <a:ext cx="8763000" cy="5492932"/>
        </p:xfrm>
        <a:graphic>
          <a:graphicData uri="http://schemas.openxmlformats.org/drawingml/2006/table">
            <a:tbl>
              <a:tblPr/>
              <a:tblGrid>
                <a:gridCol w="2342585">
                  <a:extLst>
                    <a:ext uri="{9D8B030D-6E8A-4147-A177-3AD203B41FA5}">
                      <a16:colId xmlns:a16="http://schemas.microsoft.com/office/drawing/2014/main" val="20000"/>
                    </a:ext>
                  </a:extLst>
                </a:gridCol>
                <a:gridCol w="6420415">
                  <a:extLst>
                    <a:ext uri="{9D8B030D-6E8A-4147-A177-3AD203B41FA5}">
                      <a16:colId xmlns:a16="http://schemas.microsoft.com/office/drawing/2014/main" val="20001"/>
                    </a:ext>
                  </a:extLst>
                </a:gridCol>
              </a:tblGrid>
              <a:tr h="595619">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Administrative</a:t>
                      </a:r>
                    </a:p>
                  </a:txBody>
                  <a:tcPr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A5FF"/>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7412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Nuclear Criticality Safety in Operations with Fissionable Material Outside of Reactors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412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ANSI/ANS-8.10</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Criteria For Nuclear Criticality Safety Controls in Operations with Shielding and Confinement</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956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ANSI/ANS-8.19</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Administrative Practices For Nuclear Criticality Safety</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56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ANSI/ANS-8.20</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Nuclear Criticality Safety Training</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412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ANSI/ANS-8.24</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Validation of Neutron Transport Methods For Nuclear Criticality Safety Calculations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412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ANSI/ANS-8.26</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Criticality Safety Engineer Training and Qualification Program</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412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latin typeface="Arial" charset="0"/>
                          <a:ea typeface="ＭＳ Ｐゴシック" charset="0"/>
                          <a:cs typeface="ＭＳ Ｐゴシック" charset="0"/>
                        </a:rPr>
                        <a:t>ANSI/ANS-8.28</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latin typeface="Arial" charset="0"/>
                          <a:ea typeface="ＭＳ Ｐゴシック" charset="0"/>
                          <a:cs typeface="ＭＳ Ｐゴシック" charset="0"/>
                        </a:rPr>
                        <a:t>Administrative Practices for the Use of Nondestructive Assay Measurements for Nuclear Criticality Safety</a:t>
                      </a:r>
                      <a:endParaRPr kumimoji="0" lang="en-US" sz="2400" b="0" i="0" u="none"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4901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14</a:t>
            </a:fld>
            <a:endParaRPr lang="en-US" dirty="0"/>
          </a:p>
        </p:txBody>
      </p:sp>
      <p:graphicFrame>
        <p:nvGraphicFramePr>
          <p:cNvPr id="5" name="Group 206"/>
          <p:cNvGraphicFramePr>
            <a:graphicFrameLocks/>
          </p:cNvGraphicFramePr>
          <p:nvPr>
            <p:extLst>
              <p:ext uri="{D42A27DB-BD31-4B8C-83A1-F6EECF244321}">
                <p14:modId xmlns:p14="http://schemas.microsoft.com/office/powerpoint/2010/main" val="1431457010"/>
              </p:ext>
            </p:extLst>
          </p:nvPr>
        </p:nvGraphicFramePr>
        <p:xfrm>
          <a:off x="152400" y="1143002"/>
          <a:ext cx="8763000" cy="4953000"/>
        </p:xfrm>
        <a:graphic>
          <a:graphicData uri="http://schemas.openxmlformats.org/drawingml/2006/table">
            <a:tbl>
              <a:tblPr/>
              <a:tblGrid>
                <a:gridCol w="2405530">
                  <a:extLst>
                    <a:ext uri="{9D8B030D-6E8A-4147-A177-3AD203B41FA5}">
                      <a16:colId xmlns:a16="http://schemas.microsoft.com/office/drawing/2014/main" val="20000"/>
                    </a:ext>
                  </a:extLst>
                </a:gridCol>
                <a:gridCol w="6357470">
                  <a:extLst>
                    <a:ext uri="{9D8B030D-6E8A-4147-A177-3AD203B41FA5}">
                      <a16:colId xmlns:a16="http://schemas.microsoft.com/office/drawing/2014/main" val="20001"/>
                    </a:ext>
                  </a:extLst>
                </a:gridCol>
              </a:tblGrid>
              <a:tr h="68580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Application</a:t>
                      </a:r>
                    </a:p>
                  </a:txBody>
                  <a:tcPr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A5FF"/>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853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ANSI/ANS-8.5</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Use of Borosilicate-Glass Raschig Rings as a Neutron Absorber in Solutions of Fissile Material</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3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ANSI/ANS-8.6</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Safety in Conducting Subcritical Neutron Multiplication Measurements In-Situ</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53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ANSI/ANS-8.7</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Nuclear Criticality Safety in the Storage of Fissile Materials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53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ANSI/ANS-8.12</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Nuclear Criticality Control and Safety of Plutonium-Uranium Fuel Mixtures Outside of Reactors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534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ANSI/ANS-8.14</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Use of Soluble Neutron Absorbers in Nuclear Facilities Outside Reactors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034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15</a:t>
            </a:fld>
            <a:endParaRPr lang="en-US" dirty="0"/>
          </a:p>
        </p:txBody>
      </p:sp>
      <p:graphicFrame>
        <p:nvGraphicFramePr>
          <p:cNvPr id="5" name="Group 206"/>
          <p:cNvGraphicFramePr>
            <a:graphicFrameLocks/>
          </p:cNvGraphicFramePr>
          <p:nvPr>
            <p:extLst>
              <p:ext uri="{D42A27DB-BD31-4B8C-83A1-F6EECF244321}">
                <p14:modId xmlns:p14="http://schemas.microsoft.com/office/powerpoint/2010/main" val="2490645191"/>
              </p:ext>
            </p:extLst>
          </p:nvPr>
        </p:nvGraphicFramePr>
        <p:xfrm>
          <a:off x="152400" y="1524000"/>
          <a:ext cx="8839200" cy="4572002"/>
        </p:xfrm>
        <a:graphic>
          <a:graphicData uri="http://schemas.openxmlformats.org/drawingml/2006/table">
            <a:tbl>
              <a:tblPr/>
              <a:tblGrid>
                <a:gridCol w="2426448">
                  <a:extLst>
                    <a:ext uri="{9D8B030D-6E8A-4147-A177-3AD203B41FA5}">
                      <a16:colId xmlns:a16="http://schemas.microsoft.com/office/drawing/2014/main" val="20000"/>
                    </a:ext>
                  </a:extLst>
                </a:gridCol>
                <a:gridCol w="6412752">
                  <a:extLst>
                    <a:ext uri="{9D8B030D-6E8A-4147-A177-3AD203B41FA5}">
                      <a16:colId xmlns:a16="http://schemas.microsoft.com/office/drawing/2014/main" val="20001"/>
                    </a:ext>
                  </a:extLst>
                </a:gridCol>
              </a:tblGrid>
              <a:tr h="65522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Application</a:t>
                      </a:r>
                    </a:p>
                  </a:txBody>
                  <a:tcPr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A5FF"/>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815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8.15</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Nuclear Criticality Safety Control of Selected Actinide Nuclides</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5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8.17</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Criticality Safety Criteria For the Handling, Storage, and Transportation of LWR Fuel Outside of Reactors</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15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8.21</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Use of Fixed Neutron Absorbers in Nuclear Facilities Outside of Reactors</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15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8.22</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Nuclear Criticality Safety Based on Limiting and Controlling Moderators</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5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8.27</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Burnup Credit for LWR Fuel</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2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16</a:t>
            </a:fld>
            <a:endParaRPr lang="en-US" dirty="0"/>
          </a:p>
        </p:txBody>
      </p:sp>
      <p:graphicFrame>
        <p:nvGraphicFramePr>
          <p:cNvPr id="5" name="Group 206"/>
          <p:cNvGraphicFramePr>
            <a:graphicFrameLocks/>
          </p:cNvGraphicFramePr>
          <p:nvPr>
            <p:extLst>
              <p:ext uri="{D42A27DB-BD31-4B8C-83A1-F6EECF244321}">
                <p14:modId xmlns:p14="http://schemas.microsoft.com/office/powerpoint/2010/main" val="242828023"/>
              </p:ext>
            </p:extLst>
          </p:nvPr>
        </p:nvGraphicFramePr>
        <p:xfrm>
          <a:off x="381000" y="2133600"/>
          <a:ext cx="8382000" cy="2438401"/>
        </p:xfrm>
        <a:graphic>
          <a:graphicData uri="http://schemas.openxmlformats.org/drawingml/2006/table">
            <a:tbl>
              <a:tblPr/>
              <a:tblGrid>
                <a:gridCol w="2300941">
                  <a:extLst>
                    <a:ext uri="{9D8B030D-6E8A-4147-A177-3AD203B41FA5}">
                      <a16:colId xmlns:a16="http://schemas.microsoft.com/office/drawing/2014/main" val="20000"/>
                    </a:ext>
                  </a:extLst>
                </a:gridCol>
                <a:gridCol w="6081059">
                  <a:extLst>
                    <a:ext uri="{9D8B030D-6E8A-4147-A177-3AD203B41FA5}">
                      <a16:colId xmlns:a16="http://schemas.microsoft.com/office/drawing/2014/main" val="20001"/>
                    </a:ext>
                  </a:extLst>
                </a:gridCol>
              </a:tblGrid>
              <a:tr h="751562">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ea typeface="ＭＳ Ｐゴシック" charset="0"/>
                          <a:cs typeface="ＭＳ Ｐゴシック" charset="0"/>
                        </a:rPr>
                        <a:t>Emergency Response</a:t>
                      </a:r>
                    </a:p>
                  </a:txBody>
                  <a:tcPr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A5FF"/>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7515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8.3</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Criticality Accident Alarm System</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352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ANSI/ANS-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8.23</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Nuclear Criticality Accident Emergency Planning and Response</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33400" y="1143000"/>
            <a:ext cx="7891904" cy="369332"/>
          </a:xfrm>
          <a:prstGeom prst="rect">
            <a:avLst/>
          </a:prstGeom>
          <a:noFill/>
        </p:spPr>
        <p:txBody>
          <a:bodyPr wrap="none" rtlCol="0">
            <a:spAutoFit/>
          </a:bodyPr>
          <a:lstStyle/>
          <a:p>
            <a:r>
              <a:rPr lang="en-US" b="1" dirty="0" smtClean="0">
                <a:solidFill>
                  <a:srgbClr val="FF0000"/>
                </a:solidFill>
              </a:rPr>
              <a:t>These are covered in detail in the lecture on Emergency Preparedness</a:t>
            </a:r>
            <a:endParaRPr lang="en-US" b="1" dirty="0">
              <a:solidFill>
                <a:srgbClr val="FF0000"/>
              </a:solidFill>
            </a:endParaRPr>
          </a:p>
        </p:txBody>
      </p:sp>
    </p:spTree>
    <p:extLst>
      <p:ext uri="{BB962C8B-B14F-4D97-AF65-F5344CB8AC3E}">
        <p14:creationId xmlns:p14="http://schemas.microsoft.com/office/powerpoint/2010/main" val="257296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3" name="Content Placeholder 2"/>
          <p:cNvSpPr>
            <a:spLocks noGrp="1"/>
          </p:cNvSpPr>
          <p:nvPr>
            <p:ph idx="1"/>
          </p:nvPr>
        </p:nvSpPr>
        <p:spPr>
          <a:xfrm>
            <a:off x="228600" y="1981200"/>
            <a:ext cx="8534400" cy="5562600"/>
          </a:xfrm>
        </p:spPr>
        <p:txBody>
          <a:bodyPr>
            <a:normAutofit/>
          </a:bodyPr>
          <a:lstStyle/>
          <a:p>
            <a:r>
              <a:rPr lang="en-US" dirty="0" smtClean="0"/>
              <a:t>The </a:t>
            </a:r>
            <a:r>
              <a:rPr lang="en-US" dirty="0"/>
              <a:t>ANS-8 standards are applicable to personnel protection (and the public) </a:t>
            </a:r>
          </a:p>
          <a:p>
            <a:pPr lvl="1"/>
            <a:r>
              <a:rPr lang="en-US" dirty="0"/>
              <a:t>A few example statements from the ANS-8 standards:</a:t>
            </a:r>
          </a:p>
          <a:p>
            <a:pPr lvl="2"/>
            <a:r>
              <a:rPr lang="en-US" sz="1600" i="1" dirty="0"/>
              <a:t>Good safety practices should recognize economic consideration, but the protection of </a:t>
            </a:r>
            <a:r>
              <a:rPr lang="en-US" sz="1600" i="1" dirty="0">
                <a:solidFill>
                  <a:srgbClr val="00B050"/>
                </a:solidFill>
              </a:rPr>
              <a:t>operating personnel and the public</a:t>
            </a:r>
            <a:r>
              <a:rPr lang="en-US" sz="1600" i="1" dirty="0"/>
              <a:t> must be the dominant consideration (ANS-8.1, Section 1)</a:t>
            </a:r>
            <a:endParaRPr lang="en-US" sz="1600" dirty="0"/>
          </a:p>
          <a:p>
            <a:pPr lvl="2"/>
            <a:r>
              <a:rPr lang="en-US" sz="1600" i="1" dirty="0"/>
              <a:t>Distinction may be made between shielded and unshielded facilities, and the criteria may be less stringent when adequate shielding and confinement </a:t>
            </a:r>
            <a:r>
              <a:rPr lang="en-US" sz="1600" i="1" dirty="0">
                <a:solidFill>
                  <a:srgbClr val="00B050"/>
                </a:solidFill>
              </a:rPr>
              <a:t>assure the protection of personnel </a:t>
            </a:r>
            <a:r>
              <a:rPr lang="en-US" sz="1600" i="1" dirty="0"/>
              <a:t>(ANS-8.1, Section 4.1.1)</a:t>
            </a:r>
            <a:endParaRPr lang="en-US" sz="1600" dirty="0"/>
          </a:p>
          <a:p>
            <a:pPr lvl="2"/>
            <a:r>
              <a:rPr lang="en-US" sz="1600" i="1" dirty="0"/>
              <a:t>The purpose of an alarm system is to reduce </a:t>
            </a:r>
            <a:r>
              <a:rPr lang="en-US" sz="1600" i="1" dirty="0">
                <a:solidFill>
                  <a:srgbClr val="00B050"/>
                </a:solidFill>
              </a:rPr>
              <a:t>risk to personnel </a:t>
            </a:r>
            <a:r>
              <a:rPr lang="en-US" sz="1600" i="1" dirty="0"/>
              <a:t>(ANS-8.3, Section 4.1.1)</a:t>
            </a:r>
          </a:p>
          <a:p>
            <a:pPr lvl="2"/>
            <a:r>
              <a:rPr lang="en-US" sz="1600" i="1" dirty="0"/>
              <a:t>…if adequate shielding against radiation and confinement of radioactive materials are provided, the </a:t>
            </a:r>
            <a:r>
              <a:rPr lang="en-US" sz="1600" i="1" dirty="0">
                <a:solidFill>
                  <a:srgbClr val="00B050"/>
                </a:solidFill>
              </a:rPr>
              <a:t>risks normally attendant with a criticality accident</a:t>
            </a:r>
            <a:r>
              <a:rPr lang="en-US" sz="1600" i="1" dirty="0"/>
              <a:t> in a facility lacking shielding and confinement are reduced. (ANS-8.10, Section 1</a:t>
            </a:r>
            <a:r>
              <a:rPr lang="en-US" sz="1600" i="1" dirty="0" smtClean="0"/>
              <a:t>)</a:t>
            </a:r>
            <a:endParaRPr lang="en-US" sz="1600" i="1"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17</a:t>
            </a:fld>
            <a:endParaRPr lang="en-US" dirty="0"/>
          </a:p>
        </p:txBody>
      </p:sp>
      <p:sp>
        <p:nvSpPr>
          <p:cNvPr id="5" name="TextBox 4"/>
          <p:cNvSpPr txBox="1"/>
          <p:nvPr/>
        </p:nvSpPr>
        <p:spPr>
          <a:xfrm>
            <a:off x="304800" y="913386"/>
            <a:ext cx="7696200" cy="1200329"/>
          </a:xfrm>
          <a:prstGeom prst="rect">
            <a:avLst/>
          </a:prstGeom>
          <a:noFill/>
        </p:spPr>
        <p:txBody>
          <a:bodyPr wrap="square" rtlCol="0">
            <a:spAutoFit/>
          </a:bodyPr>
          <a:lstStyle/>
          <a:p>
            <a:r>
              <a:rPr lang="en-US" b="1" dirty="0">
                <a:solidFill>
                  <a:srgbClr val="FF0000"/>
                </a:solidFill>
              </a:rPr>
              <a:t>Nuclear Criticality Safety is </a:t>
            </a:r>
            <a:r>
              <a:rPr lang="en-US" b="1" i="1" u="sng" dirty="0">
                <a:solidFill>
                  <a:srgbClr val="FF0000"/>
                </a:solidFill>
              </a:rPr>
              <a:t>personnel protection </a:t>
            </a:r>
            <a:r>
              <a:rPr lang="en-US" b="1" i="1" dirty="0">
                <a:solidFill>
                  <a:srgbClr val="FF0000"/>
                </a:solidFill>
              </a:rPr>
              <a:t>from the consequences of a criticality accident, preferably by prevention of the accident</a:t>
            </a:r>
          </a:p>
          <a:p>
            <a:endParaRPr lang="en-US" dirty="0"/>
          </a:p>
        </p:txBody>
      </p:sp>
    </p:spTree>
    <p:extLst>
      <p:ext uri="{BB962C8B-B14F-4D97-AF65-F5344CB8AC3E}">
        <p14:creationId xmlns:p14="http://schemas.microsoft.com/office/powerpoint/2010/main" val="400274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985710" y="990600"/>
            <a:ext cx="2167895" cy="1743075"/>
          </a:xfrm>
          <a:prstGeom prst="rect">
            <a:avLst/>
          </a:prstGeom>
        </p:spPr>
      </p:pic>
      <p:pic>
        <p:nvPicPr>
          <p:cNvPr id="6" name="Picture 5">
            <a:extLst>
              <a:ext uri="{FF2B5EF4-FFF2-40B4-BE49-F238E27FC236}">
                <a16:creationId xmlns:a16="http://schemas.microsoft.com/office/drawing/2014/main" id="{CB5BADB7-2CB0-44A7-2DF4-AD7F8CA5F827}"/>
              </a:ext>
            </a:extLst>
          </p:cNvPr>
          <p:cNvPicPr>
            <a:picLocks noChangeAspect="1"/>
          </p:cNvPicPr>
          <p:nvPr/>
        </p:nvPicPr>
        <p:blipFill>
          <a:blip r:embed="rId3"/>
          <a:stretch>
            <a:fillRect/>
          </a:stretch>
        </p:blipFill>
        <p:spPr>
          <a:xfrm>
            <a:off x="152400" y="2514600"/>
            <a:ext cx="1082954" cy="762000"/>
          </a:xfrm>
          <a:prstGeom prst="rect">
            <a:avLst/>
          </a:prstGeom>
        </p:spPr>
      </p:pic>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18</a:t>
            </a:fld>
            <a:endParaRPr lang="en-US" dirty="0"/>
          </a:p>
        </p:txBody>
      </p:sp>
      <p:sp>
        <p:nvSpPr>
          <p:cNvPr id="5" name="Rectangle 3"/>
          <p:cNvSpPr>
            <a:spLocks noGrp="1" noChangeArrowheads="1"/>
          </p:cNvSpPr>
          <p:nvPr>
            <p:ph idx="1"/>
          </p:nvPr>
        </p:nvSpPr>
        <p:spPr>
          <a:xfrm>
            <a:off x="533400" y="990600"/>
            <a:ext cx="7010400" cy="5105400"/>
          </a:xfrm>
        </p:spPr>
        <p:txBody>
          <a:bodyPr/>
          <a:lstStyle/>
          <a:p>
            <a:r>
              <a:rPr lang="en-US" sz="2400" dirty="0"/>
              <a:t>ANS-8 standards encompass all aspects of the operating environment</a:t>
            </a:r>
          </a:p>
          <a:p>
            <a:pPr lvl="1"/>
            <a:r>
              <a:rPr lang="en-US" dirty="0"/>
              <a:t>Healthy safety culture</a:t>
            </a:r>
          </a:p>
          <a:p>
            <a:pPr lvl="2"/>
            <a:r>
              <a:rPr lang="en-US" sz="1800" dirty="0"/>
              <a:t>“</a:t>
            </a:r>
            <a:r>
              <a:rPr lang="en-US" sz="1600" dirty="0"/>
              <a:t>Refers to the attitudes, beliefs, and perceptions shared by natural groups as defining norms and values, which determine how they act and react in relation to risks and risk control systems. (safety culture)” [Hale, 2000]</a:t>
            </a:r>
          </a:p>
          <a:p>
            <a:pPr lvl="3"/>
            <a:r>
              <a:rPr lang="en-US" sz="1400" dirty="0"/>
              <a:t>From the top levels of management to the those performing the work</a:t>
            </a:r>
            <a:endParaRPr lang="en-US" sz="1800" dirty="0"/>
          </a:p>
          <a:p>
            <a:pPr lvl="1"/>
            <a:r>
              <a:rPr lang="en-US" dirty="0"/>
              <a:t>Formality of Operations Program</a:t>
            </a:r>
          </a:p>
          <a:p>
            <a:pPr lvl="2"/>
            <a:r>
              <a:rPr lang="en-US" sz="1600" dirty="0"/>
              <a:t>Procedures, training, engineering, maintenance, &amp; configuration management</a:t>
            </a:r>
          </a:p>
          <a:p>
            <a:pPr lvl="2"/>
            <a:r>
              <a:rPr lang="en-US" sz="1600" dirty="0"/>
              <a:t>Provide mechanisms for the implementation of NCS controls</a:t>
            </a:r>
          </a:p>
          <a:p>
            <a:pPr lvl="1"/>
            <a:r>
              <a:rPr lang="en-US" dirty="0"/>
              <a:t>NCS Program improvement opportunities</a:t>
            </a:r>
          </a:p>
          <a:p>
            <a:pPr lvl="2"/>
            <a:r>
              <a:rPr lang="en-US" sz="1600" dirty="0"/>
              <a:t>Lessons learned, Infraction response, assessments &amp; reviews</a:t>
            </a:r>
          </a:p>
          <a:p>
            <a:pPr lvl="1"/>
            <a:r>
              <a:rPr lang="en-US" dirty="0"/>
              <a:t>Criticality detection and emergency response </a:t>
            </a:r>
          </a:p>
        </p:txBody>
      </p:sp>
      <p:pic>
        <p:nvPicPr>
          <p:cNvPr id="7" name="Picture 6">
            <a:extLst>
              <a:ext uri="{FF2B5EF4-FFF2-40B4-BE49-F238E27FC236}">
                <a16:creationId xmlns:a16="http://schemas.microsoft.com/office/drawing/2014/main" id="{33E3E3CA-CEB8-3784-DF9D-1A6BD247429B}"/>
              </a:ext>
            </a:extLst>
          </p:cNvPr>
          <p:cNvPicPr>
            <a:picLocks noChangeAspect="1"/>
          </p:cNvPicPr>
          <p:nvPr/>
        </p:nvPicPr>
        <p:blipFill>
          <a:blip r:embed="rId4"/>
          <a:stretch>
            <a:fillRect/>
          </a:stretch>
        </p:blipFill>
        <p:spPr>
          <a:xfrm>
            <a:off x="7272855" y="4091819"/>
            <a:ext cx="1566345" cy="2380125"/>
          </a:xfrm>
          <a:prstGeom prst="rect">
            <a:avLst/>
          </a:prstGeom>
        </p:spPr>
      </p:pic>
      <p:sp>
        <p:nvSpPr>
          <p:cNvPr id="11" name="TextBox 10"/>
          <p:cNvSpPr txBox="1"/>
          <p:nvPr/>
        </p:nvSpPr>
        <p:spPr>
          <a:xfrm>
            <a:off x="4950485" y="3531209"/>
            <a:ext cx="3241015" cy="369332"/>
          </a:xfrm>
          <a:prstGeom prst="rect">
            <a:avLst/>
          </a:prstGeom>
          <a:noFill/>
        </p:spPr>
        <p:txBody>
          <a:bodyPr wrap="none" rtlCol="0">
            <a:spAutoFit/>
          </a:bodyPr>
          <a:lstStyle/>
          <a:p>
            <a:r>
              <a:rPr lang="en-US" b="1" dirty="0" smtClean="0">
                <a:solidFill>
                  <a:srgbClr val="FF0000"/>
                </a:solidFill>
              </a:rPr>
              <a:t>AKA Conduct of Operations</a:t>
            </a:r>
            <a:endParaRPr lang="en-US" b="1" dirty="0">
              <a:solidFill>
                <a:srgbClr val="FF0000"/>
              </a:solidFill>
            </a:endParaRPr>
          </a:p>
        </p:txBody>
      </p:sp>
    </p:spTree>
    <p:extLst>
      <p:ext uri="{BB962C8B-B14F-4D97-AF65-F5344CB8AC3E}">
        <p14:creationId xmlns:p14="http://schemas.microsoft.com/office/powerpoint/2010/main" val="182213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597877"/>
            <a:ext cx="8229600" cy="77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charset="0"/>
              <a:buBlip>
                <a:blip r:embed="rId3"/>
              </a:buBlip>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Wingdings" charset="0"/>
              <a:buBlip>
                <a:blip r:embed="rId3"/>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CC3300"/>
              </a:buClr>
              <a:buFont typeface="Wingdings" charset="0"/>
              <a:buBlip>
                <a:blip r:embed="rId3"/>
              </a:buBlip>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3300"/>
              </a:buClr>
              <a:buFont typeface="Wingdings" charset="0"/>
              <a:buBlip>
                <a:blip r:embed="rId3"/>
              </a:buBlip>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CC3300"/>
              </a:buClr>
              <a:buFont typeface="Wingdings" charset="0"/>
              <a:buBlip>
                <a:blip r:embed="rId3"/>
              </a:buBlip>
              <a:defRPr sz="2000">
                <a:solidFill>
                  <a:schemeClr val="tx1"/>
                </a:solidFill>
                <a:latin typeface="+mn-lt"/>
                <a:ea typeface="ＭＳ Ｐゴシック" charset="0"/>
              </a:defRPr>
            </a:lvl5pPr>
            <a:lvl6pPr marL="2514600" indent="-228600" algn="l" rtl="0" fontAlgn="base">
              <a:spcBef>
                <a:spcPct val="20000"/>
              </a:spcBef>
              <a:spcAft>
                <a:spcPct val="0"/>
              </a:spcAft>
              <a:buClr>
                <a:srgbClr val="CC3300"/>
              </a:buClr>
              <a:buFont typeface="Wingdings" pitchFamily="2" charset="2"/>
              <a:buBlip>
                <a:blip r:embed="rId3"/>
              </a:buBlip>
              <a:defRPr sz="2000">
                <a:solidFill>
                  <a:schemeClr val="tx1"/>
                </a:solidFill>
                <a:latin typeface="+mn-lt"/>
              </a:defRPr>
            </a:lvl6pPr>
            <a:lvl7pPr marL="2971800" indent="-228600" algn="l" rtl="0" fontAlgn="base">
              <a:spcBef>
                <a:spcPct val="20000"/>
              </a:spcBef>
              <a:spcAft>
                <a:spcPct val="0"/>
              </a:spcAft>
              <a:buClr>
                <a:srgbClr val="CC3300"/>
              </a:buClr>
              <a:buFont typeface="Wingdings" pitchFamily="2" charset="2"/>
              <a:buBlip>
                <a:blip r:embed="rId3"/>
              </a:buBlip>
              <a:defRPr sz="2000">
                <a:solidFill>
                  <a:schemeClr val="tx1"/>
                </a:solidFill>
                <a:latin typeface="+mn-lt"/>
              </a:defRPr>
            </a:lvl7pPr>
            <a:lvl8pPr marL="3429000" indent="-228600" algn="l" rtl="0" fontAlgn="base">
              <a:spcBef>
                <a:spcPct val="20000"/>
              </a:spcBef>
              <a:spcAft>
                <a:spcPct val="0"/>
              </a:spcAft>
              <a:buClr>
                <a:srgbClr val="CC3300"/>
              </a:buClr>
              <a:buFont typeface="Wingdings" pitchFamily="2" charset="2"/>
              <a:buBlip>
                <a:blip r:embed="rId3"/>
              </a:buBlip>
              <a:defRPr sz="2000">
                <a:solidFill>
                  <a:schemeClr val="tx1"/>
                </a:solidFill>
                <a:latin typeface="+mn-lt"/>
              </a:defRPr>
            </a:lvl8pPr>
            <a:lvl9pPr marL="3886200" indent="-228600" algn="l" rtl="0" fontAlgn="base">
              <a:spcBef>
                <a:spcPct val="20000"/>
              </a:spcBef>
              <a:spcAft>
                <a:spcPct val="0"/>
              </a:spcAft>
              <a:buClr>
                <a:srgbClr val="CC3300"/>
              </a:buClr>
              <a:buFont typeface="Wingdings" pitchFamily="2" charset="2"/>
              <a:buBlip>
                <a:blip r:embed="rId3"/>
              </a:buBlip>
              <a:defRPr sz="2000">
                <a:solidFill>
                  <a:schemeClr val="tx1"/>
                </a:solidFill>
                <a:latin typeface="+mn-lt"/>
              </a:defRPr>
            </a:lvl9pPr>
          </a:lstStyle>
          <a:p>
            <a:pPr marL="0" indent="0">
              <a:buNone/>
            </a:pPr>
            <a:r>
              <a:rPr lang="en-US" sz="4062" b="1" dirty="0">
                <a:latin typeface="Arial" charset="0"/>
                <a:cs typeface="ＭＳ Ｐゴシック" charset="0"/>
              </a:rPr>
              <a:t>Dependencies</a:t>
            </a:r>
          </a:p>
        </p:txBody>
      </p:sp>
      <p:pic>
        <p:nvPicPr>
          <p:cNvPr id="10" name="Picture 9" descr="Screen Shot 2013-07-05 at 2.49.05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33600" y="1362635"/>
            <a:ext cx="5114234" cy="3762400"/>
          </a:xfrm>
          <a:prstGeom prst="rect">
            <a:avLst/>
          </a:prstGeom>
        </p:spPr>
      </p:pic>
      <p:sp>
        <p:nvSpPr>
          <p:cNvPr id="6" name="Slide Number Placeholder 5"/>
          <p:cNvSpPr>
            <a:spLocks noGrp="1"/>
          </p:cNvSpPr>
          <p:nvPr>
            <p:ph type="sldNum" sz="quarter" idx="10"/>
          </p:nvPr>
        </p:nvSpPr>
        <p:spPr>
          <a:xfrm>
            <a:off x="8686800" y="6553200"/>
            <a:ext cx="2895600" cy="168275"/>
          </a:xfrm>
        </p:spPr>
        <p:txBody>
          <a:bodyPr/>
          <a:lstStyle/>
          <a:p>
            <a:fld id="{89A17DCE-C71E-4EA6-97A8-D02366D6FE48}" type="slidenum">
              <a:rPr lang="en-US" sz="1400" smtClean="0"/>
              <a:pPr/>
              <a:t>19</a:t>
            </a:fld>
            <a:endParaRPr lang="en-US" sz="1400" dirty="0"/>
          </a:p>
        </p:txBody>
      </p:sp>
      <p:sp>
        <p:nvSpPr>
          <p:cNvPr id="2" name="Rectangle 1">
            <a:extLst>
              <a:ext uri="{FF2B5EF4-FFF2-40B4-BE49-F238E27FC236}">
                <a16:creationId xmlns:a16="http://schemas.microsoft.com/office/drawing/2014/main" id="{700E2B3B-BB53-5A4B-B977-7F2A764C626D}"/>
              </a:ext>
            </a:extLst>
          </p:cNvPr>
          <p:cNvSpPr/>
          <p:nvPr/>
        </p:nvSpPr>
        <p:spPr>
          <a:xfrm>
            <a:off x="304800" y="5311291"/>
            <a:ext cx="8534400" cy="1384995"/>
          </a:xfrm>
          <a:prstGeom prst="rect">
            <a:avLst/>
          </a:prstGeom>
        </p:spPr>
        <p:txBody>
          <a:bodyPr wrap="square">
            <a:spAutoFit/>
          </a:bodyPr>
          <a:lstStyle/>
          <a:p>
            <a:pPr marL="263776" indent="-263776">
              <a:buFont typeface="Arial" charset="0"/>
              <a:buChar char="•"/>
            </a:pPr>
            <a:r>
              <a:rPr lang="en-US" sz="2000" dirty="0">
                <a:latin typeface="+mn-lt"/>
              </a:rPr>
              <a:t>The “NCS pyramid” </a:t>
            </a:r>
          </a:p>
          <a:p>
            <a:pPr marL="764941" lvl="1" indent="-342900">
              <a:buFont typeface="Arial" panose="020B0604020202020204" pitchFamily="34" charset="0"/>
              <a:buChar char="–"/>
            </a:pPr>
            <a:r>
              <a:rPr lang="en-US" sz="1600" dirty="0">
                <a:latin typeface="+mn-lt"/>
              </a:rPr>
              <a:t>Shows how a site’s overall FOP is the foundation of a strong NCS program</a:t>
            </a:r>
          </a:p>
          <a:p>
            <a:pPr marL="764941" lvl="1" indent="-342900">
              <a:buFont typeface="Arial" panose="020B0604020202020204" pitchFamily="34" charset="0"/>
              <a:buChar char="–"/>
            </a:pPr>
            <a:r>
              <a:rPr lang="en-US" sz="1600" dirty="0">
                <a:latin typeface="+mn-lt"/>
              </a:rPr>
              <a:t>Indicates that periodic reviews of an NCS program and fissionable material operations at a site and serious consideration of process deviation corrective actions and lessons-learned are ways to significantly improve a site’s NCS program. </a:t>
            </a:r>
          </a:p>
        </p:txBody>
      </p:sp>
    </p:spTree>
    <p:extLst>
      <p:ext uri="{BB962C8B-B14F-4D97-AF65-F5344CB8AC3E}">
        <p14:creationId xmlns:p14="http://schemas.microsoft.com/office/powerpoint/2010/main" val="22444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smtClean="0"/>
              <a:t>Consensus Standards</a:t>
            </a:r>
            <a:endParaRPr lang="en-US" dirty="0"/>
          </a:p>
          <a:p>
            <a:r>
              <a:rPr lang="en-US" dirty="0" smtClean="0"/>
              <a:t>ANS Standards on NCS, Overview</a:t>
            </a:r>
          </a:p>
          <a:p>
            <a:r>
              <a:rPr lang="en-US" dirty="0"/>
              <a:t>ANS Standards on </a:t>
            </a:r>
            <a:r>
              <a:rPr lang="en-US" dirty="0" smtClean="0"/>
              <a:t>NCS, Specifics</a:t>
            </a:r>
            <a:endParaRPr lang="en-US" dirty="0"/>
          </a:p>
          <a:p>
            <a:r>
              <a:rPr lang="en-US" dirty="0" smtClean="0"/>
              <a:t>Department of Energy Regulations on NCS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a:t>
            </a:fld>
            <a:endParaRPr lang="en-US" dirty="0"/>
          </a:p>
        </p:txBody>
      </p:sp>
    </p:spTree>
    <p:extLst>
      <p:ext uri="{BB962C8B-B14F-4D97-AF65-F5344CB8AC3E}">
        <p14:creationId xmlns:p14="http://schemas.microsoft.com/office/powerpoint/2010/main" val="380690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447800"/>
            <a:ext cx="8438777" cy="4876800"/>
          </a:xfrm>
          <a:prstGeom prst="rect">
            <a:avLst/>
          </a:prstGeom>
        </p:spPr>
      </p:pic>
      <p:sp>
        <p:nvSpPr>
          <p:cNvPr id="6" name="TextBox 5"/>
          <p:cNvSpPr txBox="1"/>
          <p:nvPr/>
        </p:nvSpPr>
        <p:spPr>
          <a:xfrm>
            <a:off x="381000" y="994259"/>
            <a:ext cx="4104457" cy="369332"/>
          </a:xfrm>
          <a:prstGeom prst="rect">
            <a:avLst/>
          </a:prstGeom>
          <a:noFill/>
        </p:spPr>
        <p:txBody>
          <a:bodyPr wrap="none" rtlCol="0">
            <a:spAutoFit/>
          </a:bodyPr>
          <a:lstStyle/>
          <a:p>
            <a:r>
              <a:rPr lang="en-US" b="1" dirty="0" smtClean="0">
                <a:solidFill>
                  <a:srgbClr val="FF0000"/>
                </a:solidFill>
              </a:rPr>
              <a:t>Structures of </a:t>
            </a:r>
            <a:r>
              <a:rPr lang="en-US" b="1" dirty="0">
                <a:solidFill>
                  <a:srgbClr val="FF0000"/>
                </a:solidFill>
              </a:rPr>
              <a:t>ANS-8.1 </a:t>
            </a:r>
            <a:r>
              <a:rPr lang="en-US" b="1" dirty="0" smtClean="0">
                <a:solidFill>
                  <a:srgbClr val="FF0000"/>
                </a:solidFill>
              </a:rPr>
              <a:t>and </a:t>
            </a:r>
            <a:r>
              <a:rPr lang="en-US" b="1" dirty="0">
                <a:solidFill>
                  <a:srgbClr val="FF0000"/>
                </a:solidFill>
              </a:rPr>
              <a:t>ANS-8.19</a:t>
            </a:r>
          </a:p>
        </p:txBody>
      </p:sp>
      <p:grpSp>
        <p:nvGrpSpPr>
          <p:cNvPr id="9" name="Group 8"/>
          <p:cNvGrpSpPr/>
          <p:nvPr/>
        </p:nvGrpSpPr>
        <p:grpSpPr>
          <a:xfrm>
            <a:off x="3709759" y="3505200"/>
            <a:ext cx="1781257" cy="689459"/>
            <a:chOff x="4191000" y="315503"/>
            <a:chExt cx="1781257" cy="689459"/>
          </a:xfrm>
        </p:grpSpPr>
        <p:sp>
          <p:nvSpPr>
            <p:cNvPr id="8" name="Rectangle 7"/>
            <p:cNvSpPr/>
            <p:nvPr/>
          </p:nvSpPr>
          <p:spPr>
            <a:xfrm>
              <a:off x="4319628" y="315503"/>
              <a:ext cx="1524000" cy="68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381508"/>
              <a:ext cx="1781257" cy="369332"/>
            </a:xfrm>
            <a:prstGeom prst="rect">
              <a:avLst/>
            </a:prstGeom>
            <a:noFill/>
          </p:spPr>
          <p:txBody>
            <a:bodyPr wrap="none" rtlCol="0">
              <a:spAutoFit/>
            </a:bodyPr>
            <a:lstStyle/>
            <a:p>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NCS Evaluations</a:t>
              </a:r>
              <a:endParaRPr lang="en-US"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7841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ANSI/ANS 8.1 and 8.19</a:t>
            </a:r>
            <a:endParaRPr lang="en-US" dirty="0"/>
          </a:p>
        </p:txBody>
      </p:sp>
      <p:sp>
        <p:nvSpPr>
          <p:cNvPr id="3" name="Content Placeholder 2"/>
          <p:cNvSpPr>
            <a:spLocks noGrp="1"/>
          </p:cNvSpPr>
          <p:nvPr>
            <p:ph idx="1"/>
          </p:nvPr>
        </p:nvSpPr>
        <p:spPr>
          <a:xfrm>
            <a:off x="304800" y="1371600"/>
            <a:ext cx="8534400" cy="4724400"/>
          </a:xfrm>
        </p:spPr>
        <p:txBody>
          <a:bodyPr/>
          <a:lstStyle/>
          <a:p>
            <a:r>
              <a:rPr lang="en-US" sz="1800" dirty="0" smtClean="0"/>
              <a:t>Accept </a:t>
            </a:r>
            <a:r>
              <a:rPr lang="en-US" sz="1800" dirty="0"/>
              <a:t>overall responsibility for safety of operation</a:t>
            </a:r>
          </a:p>
          <a:p>
            <a:pPr lvl="1"/>
            <a:r>
              <a:rPr lang="en-US" sz="1400" dirty="0"/>
              <a:t>Continuing commitment to safety </a:t>
            </a:r>
            <a:r>
              <a:rPr lang="en-US" sz="1400" i="1" dirty="0">
                <a:solidFill>
                  <a:srgbClr val="FF0000"/>
                </a:solidFill>
              </a:rPr>
              <a:t>should</a:t>
            </a:r>
            <a:r>
              <a:rPr lang="en-US" sz="1400" dirty="0"/>
              <a:t> be evident</a:t>
            </a:r>
          </a:p>
          <a:p>
            <a:r>
              <a:rPr lang="en-US" sz="1800" dirty="0" smtClean="0"/>
              <a:t>Formulate </a:t>
            </a:r>
            <a:r>
              <a:rPr lang="en-US" sz="1800" dirty="0"/>
              <a:t>NCS policy and make it known to all personnel involved in operations with fissile material</a:t>
            </a:r>
            <a:endParaRPr lang="en-US" sz="1800" dirty="0">
              <a:solidFill>
                <a:srgbClr val="0070C0"/>
              </a:solidFill>
            </a:endParaRPr>
          </a:p>
          <a:p>
            <a:r>
              <a:rPr lang="en-US" sz="1800" dirty="0" smtClean="0"/>
              <a:t>Assign </a:t>
            </a:r>
            <a:r>
              <a:rPr lang="en-US" sz="1800" dirty="0"/>
              <a:t>responsibility and delegate commensurate authority to implement the established NCS policy (consistent with other safety programs)</a:t>
            </a:r>
          </a:p>
          <a:p>
            <a:pPr lvl="1"/>
            <a:r>
              <a:rPr lang="en-US" sz="1400" dirty="0"/>
              <a:t>Everyone, regardless of position, shall be made aware that NCS in their work area is their responsibility </a:t>
            </a:r>
          </a:p>
          <a:p>
            <a:pPr lvl="1"/>
            <a:r>
              <a:rPr lang="en-US" sz="1400" dirty="0"/>
              <a:t>This may be accomplished through training and periodic retraining of all operating and support </a:t>
            </a:r>
            <a:r>
              <a:rPr lang="en-US" sz="1400" dirty="0" smtClean="0"/>
              <a:t>personnel per ANSI/ANS-8.20</a:t>
            </a:r>
          </a:p>
          <a:p>
            <a:r>
              <a:rPr lang="en-US" sz="1800" dirty="0" smtClean="0"/>
              <a:t>Provide personnel familiar with the physics of NCS and with associated safety practices to furnish technical guidance appropriate to the scope of operations. </a:t>
            </a:r>
          </a:p>
          <a:p>
            <a:pPr lvl="1"/>
            <a:r>
              <a:rPr lang="en-US" sz="1400" dirty="0" smtClean="0"/>
              <a:t>Function </a:t>
            </a:r>
            <a:r>
              <a:rPr lang="en-US" sz="1400" i="1" dirty="0">
                <a:solidFill>
                  <a:srgbClr val="FF0000"/>
                </a:solidFill>
              </a:rPr>
              <a:t>should</a:t>
            </a:r>
            <a:r>
              <a:rPr lang="en-US" sz="1400" dirty="0"/>
              <a:t>, to the </a:t>
            </a:r>
            <a:r>
              <a:rPr lang="en-US" sz="1400" dirty="0" smtClean="0"/>
              <a:t>extent </a:t>
            </a:r>
            <a:r>
              <a:rPr lang="en-US" sz="1400" dirty="0"/>
              <a:t>practicable, be administratively independent of operations</a:t>
            </a:r>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21</a:t>
            </a:fld>
            <a:endParaRPr lang="en-US" dirty="0"/>
          </a:p>
        </p:txBody>
      </p:sp>
      <p:sp>
        <p:nvSpPr>
          <p:cNvPr id="5" name="TextBox 4"/>
          <p:cNvSpPr txBox="1"/>
          <p:nvPr/>
        </p:nvSpPr>
        <p:spPr>
          <a:xfrm>
            <a:off x="311844" y="992663"/>
            <a:ext cx="5096267" cy="369332"/>
          </a:xfrm>
          <a:prstGeom prst="rect">
            <a:avLst/>
          </a:prstGeom>
          <a:noFill/>
        </p:spPr>
        <p:txBody>
          <a:bodyPr wrap="none" rtlCol="0">
            <a:spAutoFit/>
          </a:bodyPr>
          <a:lstStyle/>
          <a:p>
            <a:r>
              <a:rPr lang="en-US" b="1" dirty="0">
                <a:solidFill>
                  <a:srgbClr val="FF0000"/>
                </a:solidFill>
              </a:rPr>
              <a:t>Management with NCS responsibilities </a:t>
            </a:r>
            <a:r>
              <a:rPr lang="en-US" b="1" i="1" u="sng" dirty="0" smtClean="0">
                <a:solidFill>
                  <a:srgbClr val="FF0000"/>
                </a:solidFill>
              </a:rPr>
              <a:t>shall:</a:t>
            </a:r>
            <a:endParaRPr lang="en-US" b="1" dirty="0">
              <a:solidFill>
                <a:srgbClr val="FF0000"/>
              </a:solidFill>
            </a:endParaRPr>
          </a:p>
        </p:txBody>
      </p:sp>
    </p:spTree>
    <p:extLst>
      <p:ext uri="{BB962C8B-B14F-4D97-AF65-F5344CB8AC3E}">
        <p14:creationId xmlns:p14="http://schemas.microsoft.com/office/powerpoint/2010/main" val="2464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295400"/>
            <a:ext cx="8534400" cy="5105400"/>
          </a:xfrm>
        </p:spPr>
        <p:txBody>
          <a:bodyPr/>
          <a:lstStyle/>
          <a:p>
            <a:r>
              <a:rPr lang="en-US" sz="1800" dirty="0"/>
              <a:t>Establish a training and qualification program for NCS staff per ANS-8.26</a:t>
            </a:r>
          </a:p>
          <a:p>
            <a:r>
              <a:rPr lang="en-US" sz="1800" dirty="0"/>
              <a:t>Establish a method of </a:t>
            </a:r>
            <a:r>
              <a:rPr lang="en-US" sz="1800" dirty="0">
                <a:solidFill>
                  <a:srgbClr val="00B050"/>
                </a:solidFill>
              </a:rPr>
              <a:t>monitoring </a:t>
            </a:r>
            <a:r>
              <a:rPr lang="en-US" sz="1800" dirty="0"/>
              <a:t>the NCS program</a:t>
            </a:r>
          </a:p>
          <a:p>
            <a:r>
              <a:rPr lang="en-US" sz="1800" dirty="0"/>
              <a:t>Participate in periodically </a:t>
            </a:r>
            <a:r>
              <a:rPr lang="en-US" sz="1800" dirty="0">
                <a:solidFill>
                  <a:srgbClr val="00B050"/>
                </a:solidFill>
              </a:rPr>
              <a:t>auditing</a:t>
            </a:r>
            <a:r>
              <a:rPr lang="en-US" sz="1800" dirty="0"/>
              <a:t> the NCS program</a:t>
            </a:r>
          </a:p>
          <a:p>
            <a:r>
              <a:rPr lang="en-US" sz="1800" dirty="0"/>
              <a:t>Establish and maintain a configuration management system that identifies, and controls changes to facilities, equipment and processes important to NCS</a:t>
            </a:r>
          </a:p>
          <a:p>
            <a:r>
              <a:rPr lang="en-US" sz="1800" dirty="0"/>
              <a:t>Establish a process for developing, reviewing, supplementing, and revising operating procedures</a:t>
            </a:r>
          </a:p>
          <a:p>
            <a:r>
              <a:rPr lang="en-US" sz="1800" dirty="0"/>
              <a:t>Establish the criteria to be satisfied by NCS controls </a:t>
            </a:r>
          </a:p>
          <a:p>
            <a:pPr lvl="1"/>
            <a:r>
              <a:rPr lang="en-US" sz="1600" dirty="0"/>
              <a:t>Criteria </a:t>
            </a:r>
            <a:r>
              <a:rPr lang="en-US" sz="1600" i="1" dirty="0">
                <a:solidFill>
                  <a:srgbClr val="FF0000"/>
                </a:solidFill>
              </a:rPr>
              <a:t>may</a:t>
            </a:r>
            <a:r>
              <a:rPr lang="en-US" sz="1600" dirty="0"/>
              <a:t> be less stringent when adequate shielding and confinement assure the protection of personnel – ANS-8.10 (shielding/confinement</a:t>
            </a:r>
            <a:r>
              <a:rPr lang="en-US" sz="1600" dirty="0" smtClean="0"/>
              <a:t>)</a:t>
            </a:r>
          </a:p>
          <a:p>
            <a:pPr lvl="1"/>
            <a:endParaRPr lang="en-US" sz="1600" dirty="0" smtClean="0"/>
          </a:p>
          <a:p>
            <a:pPr lvl="1"/>
            <a:endParaRPr lang="en-US" sz="1600" dirty="0"/>
          </a:p>
          <a:p>
            <a:r>
              <a:rPr lang="en-US" sz="1800" dirty="0" smtClean="0"/>
              <a:t>Use consultants </a:t>
            </a:r>
            <a:r>
              <a:rPr lang="en-US" sz="1800" dirty="0"/>
              <a:t>and NCS committees to achieve NCS program objectives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22</a:t>
            </a:fld>
            <a:endParaRPr lang="en-US" dirty="0"/>
          </a:p>
        </p:txBody>
      </p:sp>
      <p:sp>
        <p:nvSpPr>
          <p:cNvPr id="5" name="TextBox 4"/>
          <p:cNvSpPr txBox="1"/>
          <p:nvPr/>
        </p:nvSpPr>
        <p:spPr>
          <a:xfrm>
            <a:off x="315686" y="898525"/>
            <a:ext cx="7122463" cy="646331"/>
          </a:xfrm>
          <a:prstGeom prst="rect">
            <a:avLst/>
          </a:prstGeom>
          <a:noFill/>
        </p:spPr>
        <p:txBody>
          <a:bodyPr wrap="none" rtlCol="0">
            <a:spAutoFit/>
          </a:bodyPr>
          <a:lstStyle/>
          <a:p>
            <a:r>
              <a:rPr lang="en-US" b="1" dirty="0">
                <a:solidFill>
                  <a:srgbClr val="FF0000"/>
                </a:solidFill>
              </a:rPr>
              <a:t>Management with NCS responsibilities </a:t>
            </a:r>
            <a:r>
              <a:rPr lang="en-US" b="1" i="1" u="sng" dirty="0">
                <a:solidFill>
                  <a:srgbClr val="FF0000"/>
                </a:solidFill>
              </a:rPr>
              <a:t>shall</a:t>
            </a:r>
            <a:r>
              <a:rPr lang="en-US" b="1" dirty="0">
                <a:solidFill>
                  <a:srgbClr val="FF0000"/>
                </a:solidFill>
              </a:rPr>
              <a:t> (site management)</a:t>
            </a:r>
          </a:p>
          <a:p>
            <a:endParaRPr lang="en-US" dirty="0"/>
          </a:p>
        </p:txBody>
      </p:sp>
      <p:sp>
        <p:nvSpPr>
          <p:cNvPr id="6" name="TextBox 5"/>
          <p:cNvSpPr txBox="1"/>
          <p:nvPr/>
        </p:nvSpPr>
        <p:spPr>
          <a:xfrm>
            <a:off x="304800" y="5269468"/>
            <a:ext cx="4955203" cy="369332"/>
          </a:xfrm>
          <a:prstGeom prst="rect">
            <a:avLst/>
          </a:prstGeom>
          <a:noFill/>
        </p:spPr>
        <p:txBody>
          <a:bodyPr wrap="none" rtlCol="0">
            <a:spAutoFit/>
          </a:bodyPr>
          <a:lstStyle/>
          <a:p>
            <a:r>
              <a:rPr lang="en-US" b="1" dirty="0">
                <a:solidFill>
                  <a:srgbClr val="FF0000"/>
                </a:solidFill>
              </a:rPr>
              <a:t>Management with NCS responsibilities </a:t>
            </a:r>
            <a:r>
              <a:rPr lang="en-US" b="1" i="1" u="sng" dirty="0" smtClean="0">
                <a:solidFill>
                  <a:srgbClr val="FF0000"/>
                </a:solidFill>
              </a:rPr>
              <a:t>may</a:t>
            </a:r>
            <a:endParaRPr lang="en-US" dirty="0"/>
          </a:p>
        </p:txBody>
      </p:sp>
    </p:spTree>
    <p:extLst>
      <p:ext uri="{BB962C8B-B14F-4D97-AF65-F5344CB8AC3E}">
        <p14:creationId xmlns:p14="http://schemas.microsoft.com/office/powerpoint/2010/main" val="336620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371600"/>
            <a:ext cx="8534400" cy="5105400"/>
          </a:xfrm>
        </p:spPr>
        <p:txBody>
          <a:bodyPr/>
          <a:lstStyle/>
          <a:p>
            <a:r>
              <a:rPr lang="en-US" sz="1800" dirty="0" smtClean="0"/>
              <a:t>…</a:t>
            </a:r>
            <a:r>
              <a:rPr lang="en-US" sz="1800" i="1" dirty="0">
                <a:solidFill>
                  <a:srgbClr val="FF0000"/>
                </a:solidFill>
              </a:rPr>
              <a:t>should</a:t>
            </a:r>
            <a:r>
              <a:rPr lang="en-US" sz="1800" dirty="0"/>
              <a:t> be made as responsible for NCS as they are for production, development, research, or other functions</a:t>
            </a:r>
          </a:p>
          <a:p>
            <a:r>
              <a:rPr lang="en-US" sz="1800" dirty="0" smtClean="0"/>
              <a:t>…</a:t>
            </a:r>
            <a:r>
              <a:rPr lang="en-US" sz="1800" i="1" dirty="0">
                <a:solidFill>
                  <a:srgbClr val="FF0000"/>
                </a:solidFill>
              </a:rPr>
              <a:t>shall</a:t>
            </a:r>
            <a:r>
              <a:rPr lang="en-US" sz="1800" dirty="0"/>
              <a:t> accept responsibility for the safety of operations under their control</a:t>
            </a:r>
          </a:p>
          <a:p>
            <a:r>
              <a:rPr lang="en-US" sz="1800" dirty="0" smtClean="0"/>
              <a:t>…</a:t>
            </a:r>
            <a:r>
              <a:rPr lang="en-US" sz="1800" i="1" dirty="0">
                <a:solidFill>
                  <a:srgbClr val="FF0000"/>
                </a:solidFill>
              </a:rPr>
              <a:t>shall</a:t>
            </a:r>
            <a:r>
              <a:rPr lang="en-US" sz="1800" dirty="0"/>
              <a:t> be knowledgeable in those aspects of NCS relevant to operations under their control. </a:t>
            </a:r>
          </a:p>
          <a:p>
            <a:pPr lvl="1"/>
            <a:r>
              <a:rPr lang="en-US" sz="1600" dirty="0"/>
              <a:t>Training and assistance </a:t>
            </a:r>
            <a:r>
              <a:rPr lang="en-US" sz="1600" i="1" dirty="0">
                <a:solidFill>
                  <a:srgbClr val="FF0000"/>
                </a:solidFill>
              </a:rPr>
              <a:t>should</a:t>
            </a:r>
            <a:r>
              <a:rPr lang="en-US" sz="1600" dirty="0"/>
              <a:t> be obtained from the NCS staff</a:t>
            </a:r>
          </a:p>
          <a:p>
            <a:r>
              <a:rPr lang="en-US" sz="1800" dirty="0" smtClean="0"/>
              <a:t>…</a:t>
            </a:r>
            <a:r>
              <a:rPr lang="en-US" sz="1800" i="1" dirty="0">
                <a:solidFill>
                  <a:srgbClr val="FF0000"/>
                </a:solidFill>
              </a:rPr>
              <a:t>shall</a:t>
            </a:r>
            <a:r>
              <a:rPr lang="en-US" sz="1800" dirty="0"/>
              <a:t> ensure that NCS training is provided to the personnel under their supervision (ANS-8.20)</a:t>
            </a:r>
          </a:p>
          <a:p>
            <a:r>
              <a:rPr lang="en-US" sz="1800" dirty="0" smtClean="0"/>
              <a:t>…</a:t>
            </a:r>
            <a:r>
              <a:rPr lang="en-US" sz="1800" i="1" dirty="0" smtClean="0">
                <a:solidFill>
                  <a:srgbClr val="FF0000"/>
                </a:solidFill>
              </a:rPr>
              <a:t> </a:t>
            </a:r>
            <a:r>
              <a:rPr lang="en-US" sz="1800" i="1" dirty="0">
                <a:solidFill>
                  <a:srgbClr val="FF0000"/>
                </a:solidFill>
              </a:rPr>
              <a:t>shall</a:t>
            </a:r>
            <a:r>
              <a:rPr lang="en-US" sz="1800" dirty="0"/>
              <a:t> develop or participate in the development of procedures applicable to the operations under their control</a:t>
            </a:r>
          </a:p>
          <a:p>
            <a:pPr lvl="1"/>
            <a:r>
              <a:rPr lang="en-US" sz="1600" dirty="0"/>
              <a:t>Maintenance of these procedures to reflect changes in operations </a:t>
            </a:r>
            <a:r>
              <a:rPr lang="en-US" sz="1600" i="1" dirty="0">
                <a:solidFill>
                  <a:srgbClr val="FF0000"/>
                </a:solidFill>
              </a:rPr>
              <a:t>shall</a:t>
            </a:r>
            <a:r>
              <a:rPr lang="en-US" sz="1600" dirty="0"/>
              <a:t> be a continuing supervisory </a:t>
            </a:r>
            <a:r>
              <a:rPr lang="en-US" sz="1600" dirty="0" smtClean="0"/>
              <a:t>responsibility</a:t>
            </a:r>
            <a:endParaRPr lang="en-US" sz="16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23</a:t>
            </a:fld>
            <a:endParaRPr lang="en-US" dirty="0"/>
          </a:p>
        </p:txBody>
      </p:sp>
      <p:sp>
        <p:nvSpPr>
          <p:cNvPr id="5" name="TextBox 4"/>
          <p:cNvSpPr txBox="1"/>
          <p:nvPr/>
        </p:nvSpPr>
        <p:spPr>
          <a:xfrm>
            <a:off x="315686" y="898525"/>
            <a:ext cx="4506362" cy="646331"/>
          </a:xfrm>
          <a:prstGeom prst="rect">
            <a:avLst/>
          </a:prstGeom>
          <a:noFill/>
        </p:spPr>
        <p:txBody>
          <a:bodyPr wrap="none" rtlCol="0">
            <a:spAutoFit/>
          </a:bodyPr>
          <a:lstStyle/>
          <a:p>
            <a:r>
              <a:rPr lang="en-US" b="1" dirty="0" smtClean="0">
                <a:solidFill>
                  <a:srgbClr val="FF0000"/>
                </a:solidFill>
              </a:rPr>
              <a:t>Supervisors </a:t>
            </a:r>
            <a:r>
              <a:rPr lang="en-US" b="1" dirty="0">
                <a:solidFill>
                  <a:srgbClr val="FF0000"/>
                </a:solidFill>
              </a:rPr>
              <a:t>with NCS </a:t>
            </a:r>
            <a:r>
              <a:rPr lang="en-US" b="1" dirty="0" smtClean="0">
                <a:solidFill>
                  <a:srgbClr val="FF0000"/>
                </a:solidFill>
              </a:rPr>
              <a:t>responsibilities:</a:t>
            </a:r>
            <a:endParaRPr lang="en-US" b="1" dirty="0">
              <a:solidFill>
                <a:srgbClr val="FF0000"/>
              </a:solidFill>
            </a:endParaRPr>
          </a:p>
          <a:p>
            <a:endParaRPr lang="en-US" dirty="0"/>
          </a:p>
        </p:txBody>
      </p:sp>
    </p:spTree>
    <p:extLst>
      <p:ext uri="{BB962C8B-B14F-4D97-AF65-F5344CB8AC3E}">
        <p14:creationId xmlns:p14="http://schemas.microsoft.com/office/powerpoint/2010/main" val="122032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371600"/>
            <a:ext cx="8534400" cy="5105400"/>
          </a:xfrm>
        </p:spPr>
        <p:txBody>
          <a:bodyPr/>
          <a:lstStyle/>
          <a:p>
            <a:r>
              <a:rPr lang="en-US" sz="1800" dirty="0" smtClean="0"/>
              <a:t>…</a:t>
            </a:r>
            <a:r>
              <a:rPr lang="en-US" sz="1800" i="1" dirty="0">
                <a:solidFill>
                  <a:srgbClr val="FF0000"/>
                </a:solidFill>
              </a:rPr>
              <a:t>shall</a:t>
            </a:r>
            <a:r>
              <a:rPr lang="en-US" sz="1800" dirty="0"/>
              <a:t> verify compliance with NCS specifications for new or modified equipment before its use</a:t>
            </a:r>
          </a:p>
          <a:p>
            <a:pPr lvl="1"/>
            <a:r>
              <a:rPr lang="en-US" sz="1600" dirty="0"/>
              <a:t>Verification </a:t>
            </a:r>
            <a:r>
              <a:rPr lang="en-US" sz="1600" i="1" dirty="0">
                <a:solidFill>
                  <a:srgbClr val="FF0000"/>
                </a:solidFill>
              </a:rPr>
              <a:t>may</a:t>
            </a:r>
            <a:r>
              <a:rPr lang="en-US" sz="1600" dirty="0"/>
              <a:t> be based on inspection reports or other features of the quality assurance program</a:t>
            </a:r>
          </a:p>
          <a:p>
            <a:r>
              <a:rPr lang="en-US" sz="1800" dirty="0" smtClean="0"/>
              <a:t>…</a:t>
            </a:r>
            <a:r>
              <a:rPr lang="en-US" sz="1800" i="1" dirty="0">
                <a:solidFill>
                  <a:srgbClr val="FF0000"/>
                </a:solidFill>
              </a:rPr>
              <a:t>shall</a:t>
            </a:r>
            <a:r>
              <a:rPr lang="en-US" sz="1800" dirty="0"/>
              <a:t> be responsible for the inspection, testing, and maintenance of engineered controls </a:t>
            </a:r>
          </a:p>
          <a:p>
            <a:r>
              <a:rPr lang="en-US" sz="1800" dirty="0" smtClean="0"/>
              <a:t>…</a:t>
            </a:r>
            <a:r>
              <a:rPr lang="en-US" sz="1800" i="1" dirty="0">
                <a:solidFill>
                  <a:srgbClr val="FF0000"/>
                </a:solidFill>
              </a:rPr>
              <a:t>shall</a:t>
            </a:r>
            <a:r>
              <a:rPr lang="en-US" sz="1800" dirty="0"/>
              <a:t> require conformance with good safety practices, including unambiguous identification of fissile materials and good housekeeping</a:t>
            </a:r>
            <a:endParaRPr lang="en-US" sz="1800" dirty="0">
              <a:solidFill>
                <a:srgbClr val="0070C0"/>
              </a:solidFill>
            </a:endParaRPr>
          </a:p>
          <a:p>
            <a:r>
              <a:rPr lang="en-US" sz="1800" dirty="0" smtClean="0"/>
              <a:t>…</a:t>
            </a:r>
            <a:r>
              <a:rPr lang="en-US" sz="1800" i="1" dirty="0">
                <a:solidFill>
                  <a:srgbClr val="FF0000"/>
                </a:solidFill>
              </a:rPr>
              <a:t>may</a:t>
            </a:r>
            <a:r>
              <a:rPr lang="en-US" sz="1800" dirty="0"/>
              <a:t> obtain assistance from fulfilling </a:t>
            </a:r>
            <a:r>
              <a:rPr lang="en-US" sz="1800" dirty="0" smtClean="0"/>
              <a:t>the responsibilities [training, maintenance, equipment] from </a:t>
            </a:r>
            <a:r>
              <a:rPr lang="en-US" sz="1800" dirty="0"/>
              <a:t>other functions, such as facility operations and maintenance</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24</a:t>
            </a:fld>
            <a:endParaRPr lang="en-US" dirty="0"/>
          </a:p>
        </p:txBody>
      </p:sp>
      <p:sp>
        <p:nvSpPr>
          <p:cNvPr id="5" name="TextBox 4"/>
          <p:cNvSpPr txBox="1"/>
          <p:nvPr/>
        </p:nvSpPr>
        <p:spPr>
          <a:xfrm>
            <a:off x="315686" y="898525"/>
            <a:ext cx="4506362" cy="646331"/>
          </a:xfrm>
          <a:prstGeom prst="rect">
            <a:avLst/>
          </a:prstGeom>
          <a:noFill/>
        </p:spPr>
        <p:txBody>
          <a:bodyPr wrap="none" rtlCol="0">
            <a:spAutoFit/>
          </a:bodyPr>
          <a:lstStyle/>
          <a:p>
            <a:r>
              <a:rPr lang="en-US" b="1" dirty="0" smtClean="0">
                <a:solidFill>
                  <a:srgbClr val="FF0000"/>
                </a:solidFill>
              </a:rPr>
              <a:t>Supervisors </a:t>
            </a:r>
            <a:r>
              <a:rPr lang="en-US" b="1" dirty="0">
                <a:solidFill>
                  <a:srgbClr val="FF0000"/>
                </a:solidFill>
              </a:rPr>
              <a:t>with NCS </a:t>
            </a:r>
            <a:r>
              <a:rPr lang="en-US" b="1" dirty="0" smtClean="0">
                <a:solidFill>
                  <a:srgbClr val="FF0000"/>
                </a:solidFill>
              </a:rPr>
              <a:t>responsibilities:</a:t>
            </a:r>
            <a:endParaRPr lang="en-US" b="1" dirty="0">
              <a:solidFill>
                <a:srgbClr val="FF0000"/>
              </a:solidFill>
            </a:endParaRPr>
          </a:p>
          <a:p>
            <a:endParaRPr lang="en-US" dirty="0"/>
          </a:p>
        </p:txBody>
      </p:sp>
    </p:spTree>
    <p:extLst>
      <p:ext uri="{BB962C8B-B14F-4D97-AF65-F5344CB8AC3E}">
        <p14:creationId xmlns:p14="http://schemas.microsoft.com/office/powerpoint/2010/main" val="37216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295400"/>
            <a:ext cx="8534400" cy="4800600"/>
          </a:xfrm>
        </p:spPr>
        <p:txBody>
          <a:bodyPr/>
          <a:lstStyle/>
          <a:p>
            <a:r>
              <a:rPr lang="en-US" sz="1800" dirty="0" smtClean="0"/>
              <a:t>…</a:t>
            </a:r>
            <a:r>
              <a:rPr lang="en-US" sz="1800" i="1" dirty="0">
                <a:solidFill>
                  <a:srgbClr val="FF0000"/>
                </a:solidFill>
              </a:rPr>
              <a:t>shall</a:t>
            </a:r>
            <a:r>
              <a:rPr lang="en-US" sz="1800" dirty="0"/>
              <a:t> provide technical guidance for the design of equipment and processes and for the development of operating procedures</a:t>
            </a:r>
          </a:p>
          <a:p>
            <a:r>
              <a:rPr lang="en-US" sz="1800" dirty="0" smtClean="0"/>
              <a:t>…</a:t>
            </a:r>
            <a:r>
              <a:rPr lang="en-US" sz="1800" i="1" dirty="0">
                <a:solidFill>
                  <a:srgbClr val="FF0000"/>
                </a:solidFill>
              </a:rPr>
              <a:t>shall</a:t>
            </a:r>
            <a:r>
              <a:rPr lang="en-US" sz="1800" dirty="0"/>
              <a:t> maintain familiarity with current developments in NCS standards and guides. </a:t>
            </a:r>
          </a:p>
          <a:p>
            <a:pPr lvl="1"/>
            <a:r>
              <a:rPr lang="en-US" sz="1600" dirty="0"/>
              <a:t>Knowledge of NCS information </a:t>
            </a:r>
            <a:r>
              <a:rPr lang="en-US" sz="1600" i="1" dirty="0">
                <a:solidFill>
                  <a:srgbClr val="FF0000"/>
                </a:solidFill>
              </a:rPr>
              <a:t>should</a:t>
            </a:r>
            <a:r>
              <a:rPr lang="en-US" sz="1600" dirty="0"/>
              <a:t> be maintained</a:t>
            </a:r>
          </a:p>
          <a:p>
            <a:r>
              <a:rPr lang="en-US" sz="1800" dirty="0" smtClean="0"/>
              <a:t>…</a:t>
            </a:r>
            <a:r>
              <a:rPr lang="en-US" sz="1800" i="1" dirty="0">
                <a:solidFill>
                  <a:srgbClr val="FF0000"/>
                </a:solidFill>
              </a:rPr>
              <a:t>should</a:t>
            </a:r>
            <a:r>
              <a:rPr lang="en-US" sz="1800" dirty="0"/>
              <a:t> consult with knowledgeable individuals to obtain technical assistance as needed</a:t>
            </a:r>
          </a:p>
          <a:p>
            <a:r>
              <a:rPr lang="en-US" sz="1800" dirty="0" smtClean="0"/>
              <a:t>…</a:t>
            </a:r>
            <a:r>
              <a:rPr lang="en-US" sz="1800" i="1" dirty="0">
                <a:solidFill>
                  <a:srgbClr val="FF0000"/>
                </a:solidFill>
              </a:rPr>
              <a:t>shall</a:t>
            </a:r>
            <a:r>
              <a:rPr lang="en-US" sz="1800" dirty="0"/>
              <a:t> maintain familiarity with all operations within the organization requiring NCS controls.</a:t>
            </a:r>
          </a:p>
          <a:p>
            <a:pPr lvl="1"/>
            <a:r>
              <a:rPr lang="en-US" sz="1600" dirty="0"/>
              <a:t>This </a:t>
            </a:r>
            <a:r>
              <a:rPr lang="en-US" sz="1600" i="1" dirty="0">
                <a:solidFill>
                  <a:srgbClr val="FF0000"/>
                </a:solidFill>
              </a:rPr>
              <a:t>shall</a:t>
            </a:r>
            <a:r>
              <a:rPr lang="en-US" sz="1600" dirty="0"/>
              <a:t> be accomplished by individual staff members maintaining familiarity with operations for which they provide guidance</a:t>
            </a:r>
          </a:p>
          <a:p>
            <a:r>
              <a:rPr lang="en-US" sz="1800" dirty="0" smtClean="0"/>
              <a:t>…</a:t>
            </a:r>
            <a:r>
              <a:rPr lang="en-US" sz="1800" i="1" dirty="0">
                <a:solidFill>
                  <a:srgbClr val="FF0000"/>
                </a:solidFill>
              </a:rPr>
              <a:t>shall</a:t>
            </a:r>
            <a:r>
              <a:rPr lang="en-US" sz="1800" dirty="0"/>
              <a:t> assist supervision, on request, in training </a:t>
            </a:r>
            <a:r>
              <a:rPr lang="en-US" sz="1800" dirty="0" smtClean="0"/>
              <a:t>personnel</a:t>
            </a:r>
            <a:endParaRPr lang="en-US" sz="18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25</a:t>
            </a:fld>
            <a:endParaRPr lang="en-US" dirty="0"/>
          </a:p>
        </p:txBody>
      </p:sp>
      <p:sp>
        <p:nvSpPr>
          <p:cNvPr id="5" name="TextBox 4"/>
          <p:cNvSpPr txBox="1"/>
          <p:nvPr/>
        </p:nvSpPr>
        <p:spPr>
          <a:xfrm>
            <a:off x="315686" y="898525"/>
            <a:ext cx="1326004" cy="646331"/>
          </a:xfrm>
          <a:prstGeom prst="rect">
            <a:avLst/>
          </a:prstGeom>
          <a:noFill/>
        </p:spPr>
        <p:txBody>
          <a:bodyPr wrap="none" rtlCol="0">
            <a:spAutoFit/>
          </a:bodyPr>
          <a:lstStyle/>
          <a:p>
            <a:r>
              <a:rPr lang="en-US" b="1" dirty="0" smtClean="0">
                <a:solidFill>
                  <a:srgbClr val="FF0000"/>
                </a:solidFill>
              </a:rPr>
              <a:t>NCS Staff:</a:t>
            </a:r>
            <a:endParaRPr lang="en-US" b="1" dirty="0">
              <a:solidFill>
                <a:srgbClr val="FF0000"/>
              </a:solidFill>
            </a:endParaRPr>
          </a:p>
          <a:p>
            <a:endParaRPr lang="en-US" dirty="0"/>
          </a:p>
        </p:txBody>
      </p:sp>
    </p:spTree>
    <p:extLst>
      <p:ext uri="{BB962C8B-B14F-4D97-AF65-F5344CB8AC3E}">
        <p14:creationId xmlns:p14="http://schemas.microsoft.com/office/powerpoint/2010/main" val="43319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295400"/>
            <a:ext cx="8534400" cy="4800600"/>
          </a:xfrm>
        </p:spPr>
        <p:txBody>
          <a:bodyPr/>
          <a:lstStyle/>
          <a:p>
            <a:r>
              <a:rPr lang="en-US" sz="1800" dirty="0" smtClean="0"/>
              <a:t>…</a:t>
            </a:r>
            <a:r>
              <a:rPr lang="en-US" sz="1800" i="1" dirty="0">
                <a:solidFill>
                  <a:srgbClr val="FF0000"/>
                </a:solidFill>
              </a:rPr>
              <a:t>shall</a:t>
            </a:r>
            <a:r>
              <a:rPr lang="en-US" sz="1800" dirty="0"/>
              <a:t> conduct or participate in audits of NCS practices, including compliance with procedures, as directed by management</a:t>
            </a:r>
          </a:p>
          <a:p>
            <a:r>
              <a:rPr lang="en-US" sz="1800" dirty="0" smtClean="0"/>
              <a:t>…</a:t>
            </a:r>
            <a:r>
              <a:rPr lang="en-US" sz="1800" i="1" dirty="0">
                <a:solidFill>
                  <a:srgbClr val="FF0000"/>
                </a:solidFill>
              </a:rPr>
              <a:t>shall</a:t>
            </a:r>
            <a:r>
              <a:rPr lang="en-US" sz="1800" dirty="0"/>
              <a:t> examine reports of procedural violations and other deficiencies for possible improvement of safety practices and procedural requirements</a:t>
            </a:r>
          </a:p>
          <a:p>
            <a:pPr lvl="1"/>
            <a:r>
              <a:rPr lang="en-US" sz="1600" dirty="0"/>
              <a:t>Findings </a:t>
            </a:r>
            <a:r>
              <a:rPr lang="en-US" sz="1600" i="1" dirty="0">
                <a:solidFill>
                  <a:srgbClr val="FF0000"/>
                </a:solidFill>
              </a:rPr>
              <a:t>shall</a:t>
            </a:r>
            <a:r>
              <a:rPr lang="en-US" sz="1600" dirty="0"/>
              <a:t> be reported to management</a:t>
            </a:r>
          </a:p>
          <a:p>
            <a:r>
              <a:rPr lang="en-US" sz="1800" dirty="0" smtClean="0"/>
              <a:t>…</a:t>
            </a:r>
            <a:r>
              <a:rPr lang="en-US" sz="1800" i="1" dirty="0">
                <a:solidFill>
                  <a:srgbClr val="FF0000"/>
                </a:solidFill>
              </a:rPr>
              <a:t>should </a:t>
            </a:r>
            <a:r>
              <a:rPr lang="en-US" sz="1800" dirty="0"/>
              <a:t>periodically review NCS evaluations to determine their continued applicability and validity. </a:t>
            </a:r>
          </a:p>
          <a:p>
            <a:pPr lvl="1"/>
            <a:r>
              <a:rPr lang="en-US" sz="1600" dirty="0"/>
              <a:t>This </a:t>
            </a:r>
            <a:r>
              <a:rPr lang="en-US" sz="1600" i="1" dirty="0">
                <a:solidFill>
                  <a:srgbClr val="FF0000"/>
                </a:solidFill>
              </a:rPr>
              <a:t>should</a:t>
            </a:r>
            <a:r>
              <a:rPr lang="en-US" sz="1600" dirty="0"/>
              <a:t> include review of elements of the evaluation such as scope, assumptions, normal and credible abnormal conditions, controls and limits </a:t>
            </a:r>
            <a:endParaRPr lang="en-US" sz="1600" dirty="0" smtClean="0"/>
          </a:p>
          <a:p>
            <a:pPr lvl="1"/>
            <a:endParaRPr lang="en-US" sz="1600" dirty="0"/>
          </a:p>
          <a:p>
            <a:pPr marL="0" indent="0">
              <a:buNone/>
            </a:pPr>
            <a:r>
              <a:rPr lang="en-US" sz="2000" dirty="0" smtClean="0"/>
              <a:t>Observations</a:t>
            </a:r>
          </a:p>
          <a:p>
            <a:pPr lvl="1"/>
            <a:r>
              <a:rPr lang="en-US" sz="1600" dirty="0" smtClean="0"/>
              <a:t>There </a:t>
            </a:r>
            <a:r>
              <a:rPr lang="en-US" sz="1600" dirty="0"/>
              <a:t>are no specific NCS staff responsibilities in ANSI/ANS-8.1. All are dedicated to upper management and process </a:t>
            </a:r>
            <a:r>
              <a:rPr lang="en-US" sz="1600" dirty="0" smtClean="0"/>
              <a:t>supervisors.</a:t>
            </a:r>
          </a:p>
          <a:p>
            <a:pPr lvl="1"/>
            <a:r>
              <a:rPr lang="en-US" sz="1600" dirty="0" smtClean="0"/>
              <a:t>The structure and language in ANSI/ANS-8.19 suggest a hierarchy where Management and Supervision have ultimate responsibility for NCS and the NCS Staff is placed in an advisory role  </a:t>
            </a:r>
            <a:endParaRPr lang="en-US" sz="1600" dirty="0"/>
          </a:p>
          <a:p>
            <a:pPr marL="285750" lvl="1" indent="0">
              <a:buNone/>
            </a:pPr>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26</a:t>
            </a:fld>
            <a:endParaRPr lang="en-US" dirty="0"/>
          </a:p>
        </p:txBody>
      </p:sp>
      <p:sp>
        <p:nvSpPr>
          <p:cNvPr id="5" name="TextBox 4"/>
          <p:cNvSpPr txBox="1"/>
          <p:nvPr/>
        </p:nvSpPr>
        <p:spPr>
          <a:xfrm>
            <a:off x="315686" y="898525"/>
            <a:ext cx="1326004" cy="646331"/>
          </a:xfrm>
          <a:prstGeom prst="rect">
            <a:avLst/>
          </a:prstGeom>
          <a:noFill/>
        </p:spPr>
        <p:txBody>
          <a:bodyPr wrap="none" rtlCol="0">
            <a:spAutoFit/>
          </a:bodyPr>
          <a:lstStyle/>
          <a:p>
            <a:r>
              <a:rPr lang="en-US" b="1" dirty="0" smtClean="0">
                <a:solidFill>
                  <a:srgbClr val="FF0000"/>
                </a:solidFill>
              </a:rPr>
              <a:t>NCS Staff:</a:t>
            </a:r>
            <a:endParaRPr lang="en-US" b="1" dirty="0">
              <a:solidFill>
                <a:srgbClr val="FF0000"/>
              </a:solidFill>
            </a:endParaRPr>
          </a:p>
          <a:p>
            <a:endParaRPr lang="en-US" i="1" dirty="0"/>
          </a:p>
        </p:txBody>
      </p:sp>
    </p:spTree>
    <p:extLst>
      <p:ext uri="{BB962C8B-B14F-4D97-AF65-F5344CB8AC3E}">
        <p14:creationId xmlns:p14="http://schemas.microsoft.com/office/powerpoint/2010/main" val="316316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1_437076.tif"/>
          <p:cNvPicPr>
            <a:picLocks noChangeAspect="1"/>
          </p:cNvPicPr>
          <p:nvPr/>
        </p:nvPicPr>
        <p:blipFill>
          <a:blip r:embed="rId2"/>
          <a:srcRect/>
          <a:stretch>
            <a:fillRect/>
          </a:stretch>
        </p:blipFill>
        <p:spPr bwMode="auto">
          <a:xfrm>
            <a:off x="5181600" y="586153"/>
            <a:ext cx="3733800" cy="535744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295400"/>
            <a:ext cx="5410200" cy="4800600"/>
          </a:xfrm>
        </p:spPr>
        <p:txBody>
          <a:bodyPr/>
          <a:lstStyle/>
          <a:p>
            <a:r>
              <a:rPr lang="en-US" sz="1800" dirty="0" smtClean="0"/>
              <a:t>To be covered in later lectures</a:t>
            </a:r>
            <a:endParaRPr lang="en-US" sz="1800" dirty="0"/>
          </a:p>
          <a:p>
            <a:endParaRPr lang="en-US" sz="1800" dirty="0" smtClean="0"/>
          </a:p>
          <a:p>
            <a:r>
              <a:rPr lang="en-US" sz="1800" dirty="0"/>
              <a:t>Operations for which criticality safety is pertinent shall be governed by </a:t>
            </a:r>
            <a:r>
              <a:rPr lang="en-US" sz="1800" u="sng" dirty="0"/>
              <a:t>written</a:t>
            </a:r>
            <a:r>
              <a:rPr lang="en-US" sz="1800" dirty="0"/>
              <a:t> procedures</a:t>
            </a:r>
          </a:p>
          <a:p>
            <a:pPr lvl="1"/>
            <a:r>
              <a:rPr lang="en-US" sz="1600" dirty="0"/>
              <a:t>Exist to facilitate and document the safe and efficient conduct of operations</a:t>
            </a:r>
          </a:p>
          <a:p>
            <a:r>
              <a:rPr lang="en-US" sz="1800" dirty="0"/>
              <a:t>The procedures shall </a:t>
            </a:r>
          </a:p>
          <a:p>
            <a:pPr lvl="1"/>
            <a:r>
              <a:rPr lang="en-US" sz="1600" dirty="0"/>
              <a:t>include NCS controls and limits</a:t>
            </a:r>
          </a:p>
          <a:p>
            <a:pPr lvl="1"/>
            <a:r>
              <a:rPr lang="en-US" sz="1600" dirty="0" smtClean="0"/>
              <a:t>be </a:t>
            </a:r>
            <a:r>
              <a:rPr lang="en-US" sz="1600" dirty="0"/>
              <a:t>periodically reviewed by supervision</a:t>
            </a:r>
          </a:p>
          <a:p>
            <a:pPr lvl="1"/>
            <a:r>
              <a:rPr lang="en-US" sz="1600" dirty="0"/>
              <a:t>be reviewed by NCS advisors</a:t>
            </a:r>
          </a:p>
          <a:p>
            <a:r>
              <a:rPr lang="en-US" sz="1800" dirty="0"/>
              <a:t>Procedures should be</a:t>
            </a:r>
          </a:p>
          <a:p>
            <a:pPr lvl="1"/>
            <a:r>
              <a:rPr lang="en-US" sz="1600" dirty="0"/>
              <a:t>organized for convenient use by operators</a:t>
            </a:r>
          </a:p>
          <a:p>
            <a:pPr lvl="1"/>
            <a:r>
              <a:rPr lang="en-US" sz="1600" dirty="0"/>
              <a:t>conveniently available to operators</a:t>
            </a:r>
          </a:p>
          <a:p>
            <a:pPr lvl="1"/>
            <a:r>
              <a:rPr lang="en-US" sz="1600" dirty="0"/>
              <a:t>free of extraneous materials</a:t>
            </a:r>
          </a:p>
          <a:p>
            <a:pPr lvl="1"/>
            <a:r>
              <a:rPr lang="en-US" sz="1600" dirty="0">
                <a:solidFill>
                  <a:srgbClr val="FF0000"/>
                </a:solidFill>
              </a:rPr>
              <a:t>such that no single, inadvertent departure can cause a criticality accident</a:t>
            </a:r>
          </a:p>
          <a:p>
            <a:endParaRPr lang="en-US" sz="18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27</a:t>
            </a:fld>
            <a:endParaRPr lang="en-US" dirty="0"/>
          </a:p>
        </p:txBody>
      </p:sp>
      <p:sp>
        <p:nvSpPr>
          <p:cNvPr id="5" name="TextBox 4"/>
          <p:cNvSpPr txBox="1"/>
          <p:nvPr/>
        </p:nvSpPr>
        <p:spPr>
          <a:xfrm>
            <a:off x="305440" y="953869"/>
            <a:ext cx="2108269" cy="646331"/>
          </a:xfrm>
          <a:prstGeom prst="rect">
            <a:avLst/>
          </a:prstGeom>
          <a:noFill/>
        </p:spPr>
        <p:txBody>
          <a:bodyPr wrap="none" rtlCol="0">
            <a:spAutoFit/>
          </a:bodyPr>
          <a:lstStyle/>
          <a:p>
            <a:r>
              <a:rPr lang="en-US" b="1" dirty="0" smtClean="0">
                <a:solidFill>
                  <a:srgbClr val="FF0000"/>
                </a:solidFill>
              </a:rPr>
              <a:t>NCS Evaluations:</a:t>
            </a:r>
            <a:endParaRPr lang="en-US" b="1" dirty="0">
              <a:solidFill>
                <a:srgbClr val="FF0000"/>
              </a:solidFill>
            </a:endParaRPr>
          </a:p>
          <a:p>
            <a:endParaRPr lang="en-US" dirty="0"/>
          </a:p>
        </p:txBody>
      </p:sp>
      <p:sp>
        <p:nvSpPr>
          <p:cNvPr id="6" name="TextBox 5"/>
          <p:cNvSpPr txBox="1"/>
          <p:nvPr/>
        </p:nvSpPr>
        <p:spPr>
          <a:xfrm>
            <a:off x="304800" y="1828800"/>
            <a:ext cx="1531188" cy="646331"/>
          </a:xfrm>
          <a:prstGeom prst="rect">
            <a:avLst/>
          </a:prstGeom>
          <a:noFill/>
        </p:spPr>
        <p:txBody>
          <a:bodyPr wrap="none" rtlCol="0">
            <a:spAutoFit/>
          </a:bodyPr>
          <a:lstStyle/>
          <a:p>
            <a:r>
              <a:rPr lang="en-US" b="1" dirty="0" smtClean="0">
                <a:solidFill>
                  <a:srgbClr val="FF0000"/>
                </a:solidFill>
              </a:rPr>
              <a:t>Procedures:</a:t>
            </a:r>
            <a:endParaRPr lang="en-US" b="1" dirty="0">
              <a:solidFill>
                <a:srgbClr val="FF0000"/>
              </a:solidFill>
            </a:endParaRPr>
          </a:p>
          <a:p>
            <a:endParaRPr lang="en-US" dirty="0"/>
          </a:p>
        </p:txBody>
      </p:sp>
    </p:spTree>
    <p:extLst>
      <p:ext uri="{BB962C8B-B14F-4D97-AF65-F5344CB8AC3E}">
        <p14:creationId xmlns:p14="http://schemas.microsoft.com/office/powerpoint/2010/main" val="277292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46029" t="38806" r="8287" b="10448"/>
          <a:stretch/>
        </p:blipFill>
        <p:spPr bwMode="auto">
          <a:xfrm>
            <a:off x="4495800" y="2817393"/>
            <a:ext cx="4648200" cy="3435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ANSI/ANS 8.1 and 8.19</a:t>
            </a:r>
          </a:p>
        </p:txBody>
      </p:sp>
      <p:sp>
        <p:nvSpPr>
          <p:cNvPr id="3" name="Content Placeholder 2"/>
          <p:cNvSpPr>
            <a:spLocks noGrp="1"/>
          </p:cNvSpPr>
          <p:nvPr>
            <p:ph idx="1"/>
          </p:nvPr>
        </p:nvSpPr>
        <p:spPr>
          <a:xfrm>
            <a:off x="304800" y="1447800"/>
            <a:ext cx="4572000" cy="4648200"/>
          </a:xfrm>
        </p:spPr>
        <p:txBody>
          <a:bodyPr/>
          <a:lstStyle/>
          <a:p>
            <a:r>
              <a:rPr lang="en-US" sz="1800" dirty="0"/>
              <a:t>Control fissionable material movement by written procedures</a:t>
            </a:r>
          </a:p>
          <a:p>
            <a:r>
              <a:rPr lang="en-US" sz="1800" dirty="0"/>
              <a:t>Label containers/materials</a:t>
            </a:r>
          </a:p>
          <a:p>
            <a:pPr lvl="1"/>
            <a:r>
              <a:rPr lang="en-US" sz="1600" dirty="0"/>
              <a:t>information important to control implementation</a:t>
            </a:r>
          </a:p>
          <a:p>
            <a:r>
              <a:rPr lang="en-US" sz="1800" dirty="0"/>
              <a:t>Supplement procedures with posting</a:t>
            </a:r>
          </a:p>
          <a:p>
            <a:pPr lvl="1"/>
            <a:r>
              <a:rPr lang="en-US" dirty="0"/>
              <a:t> </a:t>
            </a:r>
            <a:r>
              <a:rPr lang="en-US" sz="1600" dirty="0"/>
              <a:t>information important to control implementation</a:t>
            </a:r>
          </a:p>
          <a:p>
            <a:r>
              <a:rPr lang="en-US" sz="1800" dirty="0"/>
              <a:t>Control access to fissionable material handling areas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28</a:t>
            </a:fld>
            <a:endParaRPr lang="en-US" dirty="0"/>
          </a:p>
        </p:txBody>
      </p:sp>
      <p:sp>
        <p:nvSpPr>
          <p:cNvPr id="5" name="TextBox 4"/>
          <p:cNvSpPr txBox="1"/>
          <p:nvPr/>
        </p:nvSpPr>
        <p:spPr>
          <a:xfrm>
            <a:off x="304800" y="990600"/>
            <a:ext cx="2146742" cy="646331"/>
          </a:xfrm>
          <a:prstGeom prst="rect">
            <a:avLst/>
          </a:prstGeom>
          <a:noFill/>
        </p:spPr>
        <p:txBody>
          <a:bodyPr wrap="none" rtlCol="0">
            <a:spAutoFit/>
          </a:bodyPr>
          <a:lstStyle/>
          <a:p>
            <a:r>
              <a:rPr lang="en-US" b="1" dirty="0" smtClean="0">
                <a:solidFill>
                  <a:srgbClr val="FF0000"/>
                </a:solidFill>
              </a:rPr>
              <a:t>Materials Control:</a:t>
            </a:r>
            <a:endParaRPr lang="en-US" b="1" dirty="0">
              <a:solidFill>
                <a:srgbClr val="FF0000"/>
              </a:solidFill>
            </a:endParaRPr>
          </a:p>
          <a:p>
            <a:endParaRPr lang="en-US" dirty="0"/>
          </a:p>
        </p:txBody>
      </p:sp>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20000"/>
          <a:stretch/>
        </p:blipFill>
        <p:spPr bwMode="auto">
          <a:xfrm>
            <a:off x="5257800" y="261045"/>
            <a:ext cx="3682701" cy="2209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378171" y="4806945"/>
            <a:ext cx="2743200" cy="1831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9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ANSI/ANS-8 Standards </a:t>
            </a:r>
            <a:r>
              <a:rPr lang="en-US" dirty="0"/>
              <a:t>with Subcritical Limits</a:t>
            </a:r>
          </a:p>
        </p:txBody>
      </p:sp>
      <p:sp>
        <p:nvSpPr>
          <p:cNvPr id="3" name="Content Placeholder 2"/>
          <p:cNvSpPr>
            <a:spLocks noGrp="1"/>
          </p:cNvSpPr>
          <p:nvPr>
            <p:ph idx="1"/>
          </p:nvPr>
        </p:nvSpPr>
        <p:spPr/>
        <p:txBody>
          <a:bodyPr/>
          <a:lstStyle/>
          <a:p>
            <a:pPr marL="0" indent="0">
              <a:buNone/>
            </a:pPr>
            <a:r>
              <a:rPr lang="en-US" dirty="0">
                <a:solidFill>
                  <a:srgbClr val="FF0000"/>
                </a:solidFill>
              </a:rPr>
              <a:t>ANSI/ANS-8.1 – </a:t>
            </a:r>
            <a:r>
              <a:rPr lang="en-US" i="1" dirty="0">
                <a:solidFill>
                  <a:srgbClr val="FF0000"/>
                </a:solidFill>
              </a:rPr>
              <a:t>NCS In Operations with Fissionable Materials Outside Reactors</a:t>
            </a:r>
          </a:p>
          <a:p>
            <a:pPr marL="0" indent="0">
              <a:buNone/>
            </a:pPr>
            <a:r>
              <a:rPr lang="en-US" sz="2000" b="1" dirty="0"/>
              <a:t>Single parameter subcritical limits</a:t>
            </a:r>
          </a:p>
          <a:p>
            <a:r>
              <a:rPr lang="en-US" sz="1800" dirty="0"/>
              <a:t>Uniform aqueous solutions – </a:t>
            </a:r>
            <a:r>
              <a:rPr lang="en-US" sz="1800" baseline="30000" dirty="0"/>
              <a:t>233</a:t>
            </a:r>
            <a:r>
              <a:rPr lang="en-US" sz="1800" dirty="0"/>
              <a:t>UO</a:t>
            </a:r>
            <a:r>
              <a:rPr lang="en-US" sz="1800" baseline="-25000" dirty="0"/>
              <a:t>2</a:t>
            </a:r>
            <a:r>
              <a:rPr lang="en-US" sz="1800" dirty="0"/>
              <a:t>F</a:t>
            </a:r>
            <a:r>
              <a:rPr lang="en-US" sz="1800" baseline="-25000" dirty="0"/>
              <a:t>2</a:t>
            </a:r>
            <a:r>
              <a:rPr lang="en-US" sz="1800" dirty="0"/>
              <a:t>, </a:t>
            </a:r>
            <a:r>
              <a:rPr lang="en-US" sz="1800" baseline="30000" dirty="0"/>
              <a:t>233</a:t>
            </a:r>
            <a:r>
              <a:rPr lang="en-US" sz="1800" dirty="0"/>
              <a:t>UO</a:t>
            </a:r>
            <a:r>
              <a:rPr lang="en-US" sz="1800" baseline="-25000" dirty="0"/>
              <a:t>2</a:t>
            </a:r>
            <a:r>
              <a:rPr lang="en-US" sz="1800" dirty="0"/>
              <a:t>(NO</a:t>
            </a:r>
            <a:r>
              <a:rPr lang="en-US" sz="1800" baseline="-25000" dirty="0"/>
              <a:t>3</a:t>
            </a:r>
            <a:r>
              <a:rPr lang="en-US" sz="1800" dirty="0"/>
              <a:t>)</a:t>
            </a:r>
            <a:r>
              <a:rPr lang="en-US" sz="1800" baseline="-25000" dirty="0"/>
              <a:t>2</a:t>
            </a:r>
            <a:r>
              <a:rPr lang="en-US" sz="1800" dirty="0"/>
              <a:t>, </a:t>
            </a:r>
            <a:r>
              <a:rPr lang="en-US" sz="1800" baseline="30000" dirty="0"/>
              <a:t>235</a:t>
            </a:r>
            <a:r>
              <a:rPr lang="en-US" sz="1800" dirty="0"/>
              <a:t>UO</a:t>
            </a:r>
            <a:r>
              <a:rPr lang="en-US" sz="1800" baseline="-25000" dirty="0"/>
              <a:t>2</a:t>
            </a:r>
            <a:r>
              <a:rPr lang="en-US" sz="1800" dirty="0"/>
              <a:t>F</a:t>
            </a:r>
            <a:r>
              <a:rPr lang="en-US" sz="1800" baseline="-25000" dirty="0"/>
              <a:t>2</a:t>
            </a:r>
            <a:r>
              <a:rPr lang="en-US" sz="1800" dirty="0"/>
              <a:t>, </a:t>
            </a:r>
            <a:r>
              <a:rPr lang="en-US" sz="1800" baseline="30000" dirty="0"/>
              <a:t>235</a:t>
            </a:r>
            <a:r>
              <a:rPr lang="en-US" sz="1800" dirty="0"/>
              <a:t>UO</a:t>
            </a:r>
            <a:r>
              <a:rPr lang="en-US" sz="1800" baseline="-25000" dirty="0"/>
              <a:t>2</a:t>
            </a:r>
            <a:r>
              <a:rPr lang="en-US" sz="1800" dirty="0"/>
              <a:t>(NO</a:t>
            </a:r>
            <a:r>
              <a:rPr lang="en-US" sz="1800" baseline="-25000" dirty="0"/>
              <a:t>3</a:t>
            </a:r>
            <a:r>
              <a:rPr lang="en-US" sz="1800" dirty="0"/>
              <a:t>)</a:t>
            </a:r>
            <a:r>
              <a:rPr lang="en-US" sz="1800" baseline="-25000" dirty="0"/>
              <a:t>2</a:t>
            </a:r>
            <a:r>
              <a:rPr lang="en-US" sz="1800" dirty="0"/>
              <a:t>, </a:t>
            </a:r>
            <a:r>
              <a:rPr lang="en-US" sz="1800" baseline="30000" dirty="0"/>
              <a:t>239</a:t>
            </a:r>
            <a:r>
              <a:rPr lang="en-US" sz="1800" dirty="0"/>
              <a:t>Pu(NO</a:t>
            </a:r>
            <a:r>
              <a:rPr lang="en-US" sz="1800" baseline="-25000" dirty="0"/>
              <a:t>3</a:t>
            </a:r>
            <a:r>
              <a:rPr lang="en-US" sz="1800" dirty="0"/>
              <a:t>)</a:t>
            </a:r>
            <a:r>
              <a:rPr lang="en-US" sz="1800" baseline="-25000" dirty="0"/>
              <a:t>4</a:t>
            </a:r>
            <a:endParaRPr lang="en-US" sz="1800" dirty="0"/>
          </a:p>
          <a:p>
            <a:r>
              <a:rPr lang="en-US" sz="1800" baseline="30000" dirty="0"/>
              <a:t>235</a:t>
            </a:r>
            <a:r>
              <a:rPr lang="en-US" sz="1800" dirty="0"/>
              <a:t>U enrichment – uranium homogeneously in water</a:t>
            </a:r>
            <a:r>
              <a:rPr lang="en-US" sz="1800" baseline="30000" dirty="0"/>
              <a:t> </a:t>
            </a:r>
          </a:p>
          <a:p>
            <a:r>
              <a:rPr lang="en-US" sz="1800" dirty="0"/>
              <a:t>Metal units – </a:t>
            </a:r>
            <a:r>
              <a:rPr lang="en-US" sz="1800" baseline="30000" dirty="0"/>
              <a:t>233</a:t>
            </a:r>
            <a:r>
              <a:rPr lang="en-US" sz="1800" dirty="0"/>
              <a:t>U, </a:t>
            </a:r>
            <a:r>
              <a:rPr lang="en-US" sz="1800" baseline="30000" dirty="0"/>
              <a:t>235</a:t>
            </a:r>
            <a:r>
              <a:rPr lang="en-US" sz="1800" dirty="0"/>
              <a:t>U, and </a:t>
            </a:r>
            <a:r>
              <a:rPr lang="en-US" sz="1800" baseline="30000" dirty="0"/>
              <a:t>239</a:t>
            </a:r>
            <a:r>
              <a:rPr lang="en-US" sz="1800" dirty="0"/>
              <a:t>Pu</a:t>
            </a:r>
          </a:p>
          <a:p>
            <a:r>
              <a:rPr lang="en-US" sz="1800" dirty="0"/>
              <a:t>Oxides (≤1.5 w/o water) – </a:t>
            </a:r>
            <a:r>
              <a:rPr lang="en-US" sz="1800" baseline="30000" dirty="0"/>
              <a:t>233</a:t>
            </a:r>
            <a:r>
              <a:rPr lang="en-US" sz="1800" dirty="0"/>
              <a:t>UO</a:t>
            </a:r>
            <a:r>
              <a:rPr lang="en-US" sz="1800" baseline="-25000" dirty="0"/>
              <a:t>2</a:t>
            </a:r>
            <a:r>
              <a:rPr lang="en-US" sz="1800" dirty="0"/>
              <a:t>, </a:t>
            </a:r>
            <a:r>
              <a:rPr lang="en-US" sz="1800" baseline="30000" dirty="0"/>
              <a:t>233</a:t>
            </a:r>
            <a:r>
              <a:rPr lang="en-US" sz="1800" dirty="0"/>
              <a:t>U</a:t>
            </a:r>
            <a:r>
              <a:rPr lang="en-US" sz="1800" baseline="-25000" dirty="0"/>
              <a:t>3</a:t>
            </a:r>
            <a:r>
              <a:rPr lang="en-US" sz="1800" dirty="0"/>
              <a:t>O</a:t>
            </a:r>
            <a:r>
              <a:rPr lang="en-US" sz="1800" baseline="-25000" dirty="0"/>
              <a:t>8</a:t>
            </a:r>
            <a:r>
              <a:rPr lang="en-US" sz="1800" dirty="0"/>
              <a:t>, </a:t>
            </a:r>
            <a:r>
              <a:rPr lang="en-US" sz="1800" baseline="30000" dirty="0"/>
              <a:t>233</a:t>
            </a:r>
            <a:r>
              <a:rPr lang="en-US" sz="1800" dirty="0"/>
              <a:t>UO</a:t>
            </a:r>
            <a:r>
              <a:rPr lang="en-US" sz="1800" baseline="-25000" dirty="0"/>
              <a:t>3</a:t>
            </a:r>
            <a:r>
              <a:rPr lang="en-US" sz="1800" dirty="0"/>
              <a:t>, </a:t>
            </a:r>
            <a:r>
              <a:rPr lang="en-US" sz="1800" baseline="30000" dirty="0"/>
              <a:t>235</a:t>
            </a:r>
            <a:r>
              <a:rPr lang="en-US" sz="1800" dirty="0"/>
              <a:t>UO</a:t>
            </a:r>
            <a:r>
              <a:rPr lang="en-US" sz="1800" baseline="-25000" dirty="0"/>
              <a:t>2</a:t>
            </a:r>
            <a:r>
              <a:rPr lang="en-US" sz="1800" dirty="0"/>
              <a:t>, </a:t>
            </a:r>
            <a:r>
              <a:rPr lang="en-US" sz="1800" baseline="30000" dirty="0"/>
              <a:t>235</a:t>
            </a:r>
            <a:r>
              <a:rPr lang="en-US" sz="1800" dirty="0"/>
              <a:t>U</a:t>
            </a:r>
            <a:r>
              <a:rPr lang="en-US" sz="1800" baseline="-25000" dirty="0"/>
              <a:t>3</a:t>
            </a:r>
            <a:r>
              <a:rPr lang="en-US" sz="1800" dirty="0"/>
              <a:t>O</a:t>
            </a:r>
            <a:r>
              <a:rPr lang="en-US" sz="1800" baseline="-25000" dirty="0"/>
              <a:t>8</a:t>
            </a:r>
            <a:r>
              <a:rPr lang="en-US" sz="1800" dirty="0"/>
              <a:t>, </a:t>
            </a:r>
            <a:r>
              <a:rPr lang="en-US" sz="1800" baseline="30000" dirty="0"/>
              <a:t>235</a:t>
            </a:r>
            <a:r>
              <a:rPr lang="en-US" sz="1800" dirty="0"/>
              <a:t>UO</a:t>
            </a:r>
            <a:r>
              <a:rPr lang="en-US" sz="1800" baseline="-25000" dirty="0"/>
              <a:t>3</a:t>
            </a:r>
            <a:r>
              <a:rPr lang="en-US" sz="1800" dirty="0"/>
              <a:t>, </a:t>
            </a:r>
            <a:r>
              <a:rPr lang="en-US" sz="1800" baseline="30000" dirty="0" smtClean="0"/>
              <a:t>239</a:t>
            </a:r>
            <a:r>
              <a:rPr lang="en-US" sz="1800" dirty="0" smtClean="0"/>
              <a:t>PuO</a:t>
            </a:r>
            <a:r>
              <a:rPr lang="en-US" sz="1800" baseline="-25000" dirty="0" smtClean="0"/>
              <a:t>2</a:t>
            </a:r>
            <a:endParaRPr lang="en-US" sz="1800" baseline="-250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29</a:t>
            </a:fld>
            <a:endParaRPr lang="en-US" dirty="0"/>
          </a:p>
        </p:txBody>
      </p:sp>
    </p:spTree>
    <p:extLst>
      <p:ext uri="{BB962C8B-B14F-4D97-AF65-F5344CB8AC3E}">
        <p14:creationId xmlns:p14="http://schemas.microsoft.com/office/powerpoint/2010/main" val="125118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Consensus Standards</a:t>
            </a:r>
            <a:endParaRPr lang="en-US" dirty="0"/>
          </a:p>
        </p:txBody>
      </p:sp>
      <p:sp>
        <p:nvSpPr>
          <p:cNvPr id="3075" name="Rectangle 3"/>
          <p:cNvSpPr>
            <a:spLocks noGrp="1" noChangeArrowheads="1"/>
          </p:cNvSpPr>
          <p:nvPr>
            <p:ph idx="1"/>
          </p:nvPr>
        </p:nvSpPr>
        <p:spPr>
          <a:xfrm>
            <a:off x="228600" y="1447800"/>
            <a:ext cx="8534400" cy="5105400"/>
          </a:xfrm>
        </p:spPr>
        <p:txBody>
          <a:bodyPr>
            <a:normAutofit fontScale="92500" lnSpcReduction="10000"/>
          </a:bodyPr>
          <a:lstStyle/>
          <a:p>
            <a:r>
              <a:rPr lang="en-US" sz="2400" dirty="0"/>
              <a:t>American National Standards Institute (ANSI)</a:t>
            </a:r>
          </a:p>
          <a:p>
            <a:pPr lvl="1"/>
            <a:r>
              <a:rPr lang="en-US" dirty="0"/>
              <a:t>United States accrediting authority</a:t>
            </a:r>
          </a:p>
          <a:p>
            <a:pPr lvl="2"/>
            <a:r>
              <a:rPr lang="en-US" dirty="0"/>
              <a:t>License or certify organizations as being able to develop American National </a:t>
            </a:r>
            <a:r>
              <a:rPr lang="en-US" dirty="0" smtClean="0"/>
              <a:t>Standards</a:t>
            </a:r>
          </a:p>
          <a:p>
            <a:pPr lvl="2"/>
            <a:r>
              <a:rPr lang="en-US" dirty="0" smtClean="0"/>
              <a:t>Private, non-profit organization</a:t>
            </a:r>
            <a:endParaRPr lang="en-US" dirty="0"/>
          </a:p>
          <a:p>
            <a:pPr lvl="2"/>
            <a:r>
              <a:rPr lang="en-US" dirty="0" smtClean="0"/>
              <a:t>Website: </a:t>
            </a:r>
            <a:r>
              <a:rPr lang="en-US" dirty="0" smtClean="0">
                <a:solidFill>
                  <a:srgbClr val="3333CC"/>
                </a:solidFill>
              </a:rPr>
              <a:t>http</a:t>
            </a:r>
            <a:r>
              <a:rPr lang="en-US" dirty="0">
                <a:solidFill>
                  <a:srgbClr val="3333CC"/>
                </a:solidFill>
              </a:rPr>
              <a:t>://www.ansi.org/</a:t>
            </a:r>
          </a:p>
          <a:p>
            <a:r>
              <a:rPr lang="en-US" sz="2400" dirty="0"/>
              <a:t>Standards are comprised of consensus industry best practices</a:t>
            </a:r>
          </a:p>
          <a:p>
            <a:pPr lvl="1"/>
            <a:r>
              <a:rPr lang="en-US" dirty="0"/>
              <a:t>Consensus process involves voting on the part of stakeholders</a:t>
            </a:r>
          </a:p>
          <a:p>
            <a:pPr lvl="2"/>
            <a:r>
              <a:rPr lang="en-US" dirty="0"/>
              <a:t>product and/or service organizations</a:t>
            </a:r>
          </a:p>
          <a:p>
            <a:pPr lvl="2"/>
            <a:r>
              <a:rPr lang="en-US" dirty="0"/>
              <a:t>users</a:t>
            </a:r>
          </a:p>
          <a:p>
            <a:pPr lvl="2"/>
            <a:r>
              <a:rPr lang="en-US" dirty="0"/>
              <a:t>other interested </a:t>
            </a:r>
            <a:r>
              <a:rPr lang="en-US" dirty="0" smtClean="0"/>
              <a:t>parties (e.g. regulatory agencies)</a:t>
            </a:r>
            <a:endParaRPr lang="en-US" dirty="0"/>
          </a:p>
          <a:p>
            <a:pPr lvl="1"/>
            <a:r>
              <a:rPr lang="en-US" dirty="0"/>
              <a:t>Very different than the process used to develop standards for government agencies such as the US Department of Energy</a:t>
            </a:r>
          </a:p>
          <a:p>
            <a:pPr lvl="2"/>
            <a:endParaRPr lang="en-US" dirty="0"/>
          </a:p>
        </p:txBody>
      </p:sp>
      <p:sp>
        <p:nvSpPr>
          <p:cNvPr id="4" name="Slide Number Placeholder 6"/>
          <p:cNvSpPr txBox="1">
            <a:spLocks/>
          </p:cNvSpPr>
          <p:nvPr/>
        </p:nvSpPr>
        <p:spPr bwMode="auto">
          <a:xfrm>
            <a:off x="8601635" y="6562165"/>
            <a:ext cx="533400" cy="295835"/>
          </a:xfrm>
          <a:prstGeom prst="rect">
            <a:avLst/>
          </a:prstGeom>
          <a:noFill/>
          <a:ln>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9pPr>
          </a:lstStyle>
          <a:p>
            <a:fld id="{C9FABC1E-2D96-4FC0-A9E6-4F6CED039BBA}" type="slidenum">
              <a:rPr lang="en-US" sz="1200" smtClean="0"/>
              <a:pPr/>
              <a:t>3</a:t>
            </a:fld>
            <a:endParaRPr lang="en-US" sz="1200" dirty="0"/>
          </a:p>
        </p:txBody>
      </p:sp>
      <p:sp>
        <p:nvSpPr>
          <p:cNvPr id="2" name="TextBox 1"/>
          <p:cNvSpPr txBox="1"/>
          <p:nvPr/>
        </p:nvSpPr>
        <p:spPr>
          <a:xfrm>
            <a:off x="762000" y="990600"/>
            <a:ext cx="7686720" cy="369332"/>
          </a:xfrm>
          <a:prstGeom prst="rect">
            <a:avLst/>
          </a:prstGeom>
          <a:noFill/>
        </p:spPr>
        <p:txBody>
          <a:bodyPr wrap="none" rtlCol="0">
            <a:spAutoFit/>
          </a:bodyPr>
          <a:lstStyle/>
          <a:p>
            <a:r>
              <a:rPr lang="en-US" b="1" dirty="0" smtClean="0">
                <a:solidFill>
                  <a:srgbClr val="FF0000"/>
                </a:solidFill>
              </a:rPr>
              <a:t>Consensus: “An </a:t>
            </a:r>
            <a:r>
              <a:rPr lang="en-US" b="1" dirty="0">
                <a:solidFill>
                  <a:srgbClr val="FF0000"/>
                </a:solidFill>
              </a:rPr>
              <a:t>opinion or position reached by a group as a </a:t>
            </a:r>
            <a:r>
              <a:rPr lang="en-US" b="1" dirty="0" smtClean="0">
                <a:solidFill>
                  <a:srgbClr val="FF0000"/>
                </a:solidFill>
              </a:rPr>
              <a:t>whole”</a:t>
            </a:r>
            <a:endParaRPr lang="en-US" b="1" dirty="0">
              <a:solidFill>
                <a:srgbClr val="FF0000"/>
              </a:solidFill>
            </a:endParaRPr>
          </a:p>
        </p:txBody>
      </p:sp>
    </p:spTree>
    <p:extLst>
      <p:ext uri="{BB962C8B-B14F-4D97-AF65-F5344CB8AC3E}">
        <p14:creationId xmlns:p14="http://schemas.microsoft.com/office/powerpoint/2010/main" val="1501557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a:solidFill>
                  <a:srgbClr val="FF0000"/>
                </a:solidFill>
              </a:rPr>
              <a:t>ANSI/ANS-8.1 – </a:t>
            </a:r>
            <a:r>
              <a:rPr lang="en-US" sz="2000" i="1" dirty="0">
                <a:solidFill>
                  <a:srgbClr val="FF0000"/>
                </a:solidFill>
              </a:rPr>
              <a:t>NCS In Operations with Fissionable Materials Outside Reactors</a:t>
            </a:r>
          </a:p>
          <a:p>
            <a:pPr marL="0" indent="0">
              <a:buNone/>
            </a:pPr>
            <a:r>
              <a:rPr lang="en-US" sz="2000" b="1" dirty="0" err="1" smtClean="0"/>
              <a:t>Multiparameter</a:t>
            </a:r>
            <a:r>
              <a:rPr lang="en-US" sz="2000" b="1" dirty="0" smtClean="0"/>
              <a:t> </a:t>
            </a:r>
            <a:r>
              <a:rPr lang="en-US" sz="2000" b="1" dirty="0"/>
              <a:t>subcritical limits</a:t>
            </a:r>
          </a:p>
          <a:p>
            <a:r>
              <a:rPr lang="en-US" sz="1800" dirty="0"/>
              <a:t>Uranium-water lattices </a:t>
            </a:r>
          </a:p>
          <a:p>
            <a:pPr lvl="2"/>
            <a:r>
              <a:rPr lang="en-US" sz="1600" dirty="0"/>
              <a:t>Mass, cylinder diameter, slab thickness, volume, &amp; areal density</a:t>
            </a:r>
          </a:p>
          <a:p>
            <a:pPr marL="171450" lvl="1">
              <a:spcBef>
                <a:spcPts val="1200"/>
              </a:spcBef>
            </a:pPr>
            <a:r>
              <a:rPr lang="en-US" sz="1800" dirty="0"/>
              <a:t>Aqueous solutions of low-enriched uranium </a:t>
            </a:r>
          </a:p>
          <a:p>
            <a:pPr lvl="2"/>
            <a:r>
              <a:rPr lang="en-US" sz="1600" dirty="0"/>
              <a:t>Mass, cylinder diameter, slab thickness, volume, &amp; concentration</a:t>
            </a:r>
          </a:p>
          <a:p>
            <a:pPr marL="171450" lvl="1">
              <a:spcBef>
                <a:spcPts val="1200"/>
              </a:spcBef>
            </a:pPr>
            <a:r>
              <a:rPr lang="en-US" sz="1800" dirty="0"/>
              <a:t>Aqueous solutions of Pu(NO</a:t>
            </a:r>
            <a:r>
              <a:rPr lang="en-US" sz="1800" baseline="-25000" dirty="0"/>
              <a:t>3</a:t>
            </a:r>
            <a:r>
              <a:rPr lang="en-US" sz="1800" dirty="0"/>
              <a:t>)</a:t>
            </a:r>
            <a:r>
              <a:rPr lang="en-US" sz="1800" baseline="-25000" dirty="0"/>
              <a:t>4</a:t>
            </a:r>
            <a:r>
              <a:rPr lang="en-US" sz="1800" dirty="0"/>
              <a:t> containing </a:t>
            </a:r>
            <a:r>
              <a:rPr lang="en-US" sz="1800" baseline="30000" dirty="0"/>
              <a:t>240</a:t>
            </a:r>
            <a:r>
              <a:rPr lang="en-US" sz="1800" dirty="0"/>
              <a:t>Pu </a:t>
            </a:r>
          </a:p>
          <a:p>
            <a:pPr lvl="2"/>
            <a:r>
              <a:rPr lang="en-US" sz="1600" dirty="0"/>
              <a:t>Mass, cylinder diameter, slab thickness, volume, &amp; concentration , H/Pu, &amp; areal density</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30</a:t>
            </a:fld>
            <a:endParaRPr lang="en-US" dirty="0"/>
          </a:p>
        </p:txBody>
      </p:sp>
    </p:spTree>
    <p:extLst>
      <p:ext uri="{BB962C8B-B14F-4D97-AF65-F5344CB8AC3E}">
        <p14:creationId xmlns:p14="http://schemas.microsoft.com/office/powerpoint/2010/main" val="1919418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a:solidFill>
                  <a:srgbClr val="FF0000"/>
                </a:solidFill>
              </a:rPr>
              <a:t>ANSI/ANS-8.7 – </a:t>
            </a:r>
            <a:r>
              <a:rPr lang="en-US" sz="2000" i="1" dirty="0">
                <a:solidFill>
                  <a:srgbClr val="FF0000"/>
                </a:solidFill>
              </a:rPr>
              <a:t>NCS in the Storage of Fissile </a:t>
            </a:r>
            <a:r>
              <a:rPr lang="en-US" sz="2000" i="1" dirty="0" smtClean="0">
                <a:solidFill>
                  <a:srgbClr val="FF0000"/>
                </a:solidFill>
              </a:rPr>
              <a:t>Materials</a:t>
            </a:r>
          </a:p>
          <a:p>
            <a:pPr marL="0" indent="0">
              <a:buNone/>
            </a:pPr>
            <a:r>
              <a:rPr lang="en-US" sz="2000" b="1" dirty="0" smtClean="0"/>
              <a:t>Unit mass limits (kg) per storage cell in water-reflected storage arrays</a:t>
            </a:r>
          </a:p>
          <a:p>
            <a:r>
              <a:rPr lang="en-US" sz="1800" baseline="30000" dirty="0" smtClean="0"/>
              <a:t>235</a:t>
            </a:r>
            <a:r>
              <a:rPr lang="en-US" sz="1800" dirty="0" smtClean="0"/>
              <a:t>U </a:t>
            </a:r>
            <a:r>
              <a:rPr lang="en-US" sz="1800" dirty="0"/>
              <a:t>systems</a:t>
            </a:r>
          </a:p>
          <a:p>
            <a:pPr lvl="1"/>
            <a:r>
              <a:rPr lang="en-US" sz="1600" dirty="0"/>
              <a:t>Metal, H/U ≤ 0.01; U(100) &amp; U(93.2)</a:t>
            </a:r>
          </a:p>
          <a:p>
            <a:pPr lvl="1"/>
            <a:r>
              <a:rPr lang="en-US" sz="1600" dirty="0"/>
              <a:t>Oxides, H/U ≤ 0.4-20; 30-93.2 wt. % </a:t>
            </a:r>
            <a:r>
              <a:rPr lang="en-US" sz="1600" baseline="30000" dirty="0"/>
              <a:t>235</a:t>
            </a:r>
            <a:r>
              <a:rPr lang="en-US" sz="1600" dirty="0"/>
              <a:t>U</a:t>
            </a:r>
          </a:p>
          <a:p>
            <a:r>
              <a:rPr lang="en-US" sz="1800" baseline="30000" dirty="0" smtClean="0"/>
              <a:t>239</a:t>
            </a:r>
            <a:r>
              <a:rPr lang="en-US" sz="1800" dirty="0" smtClean="0"/>
              <a:t>Pu </a:t>
            </a:r>
            <a:r>
              <a:rPr lang="en-US" sz="1800" dirty="0"/>
              <a:t>systems</a:t>
            </a:r>
          </a:p>
          <a:p>
            <a:pPr lvl="1"/>
            <a:r>
              <a:rPr lang="en-US" sz="1600" dirty="0"/>
              <a:t>Metal, H/Pu ≤ 0.01; Pu(0) &amp; Pu(20)</a:t>
            </a:r>
          </a:p>
          <a:p>
            <a:pPr lvl="1"/>
            <a:r>
              <a:rPr lang="en-US" sz="1600" dirty="0"/>
              <a:t>Oxides, H/Pu ≤ 0.4-20; Pu(0) &amp; Pu(20)</a:t>
            </a:r>
          </a:p>
          <a:p>
            <a:r>
              <a:rPr lang="en-US" sz="1800" baseline="30000" dirty="0"/>
              <a:t>233</a:t>
            </a:r>
            <a:r>
              <a:rPr lang="en-US" sz="1800" dirty="0"/>
              <a:t>U systems</a:t>
            </a:r>
          </a:p>
          <a:p>
            <a:pPr lvl="1"/>
            <a:r>
              <a:rPr lang="en-US" sz="1600" dirty="0"/>
              <a:t>Metal, H/U ≤ 0.01</a:t>
            </a:r>
          </a:p>
          <a:p>
            <a:pPr lvl="1"/>
            <a:r>
              <a:rPr lang="en-US" sz="1600" dirty="0"/>
              <a:t>Oxides, H/U ≤ 0.4</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31</a:t>
            </a:fld>
            <a:endParaRPr lang="en-US" dirty="0"/>
          </a:p>
        </p:txBody>
      </p:sp>
      <p:pic>
        <p:nvPicPr>
          <p:cNvPr id="5" name="Picture 6" descr="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590800"/>
            <a:ext cx="2595563"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6701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a:solidFill>
                  <a:srgbClr val="FF0000"/>
                </a:solidFill>
              </a:rPr>
              <a:t>ANSI/ANS-8.12 – </a:t>
            </a:r>
            <a:r>
              <a:rPr lang="en-US" sz="2000" i="1" dirty="0">
                <a:solidFill>
                  <a:srgbClr val="FF0000"/>
                </a:solidFill>
              </a:rPr>
              <a:t>Nuclear Criticality Control and Safety of Pu-U Fuel Mixtures Outside </a:t>
            </a:r>
            <a:r>
              <a:rPr lang="en-US" sz="2000" i="1" dirty="0" smtClean="0">
                <a:solidFill>
                  <a:srgbClr val="FF0000"/>
                </a:solidFill>
              </a:rPr>
              <a:t>Reactors</a:t>
            </a:r>
          </a:p>
          <a:p>
            <a:pPr marL="0" indent="0">
              <a:buNone/>
            </a:pPr>
            <a:r>
              <a:rPr lang="en-US" sz="2200" b="1" dirty="0" smtClean="0"/>
              <a:t>Subcritical limits</a:t>
            </a:r>
          </a:p>
          <a:p>
            <a:r>
              <a:rPr lang="en-US" sz="1800" dirty="0" smtClean="0"/>
              <a:t>Uniform </a:t>
            </a:r>
            <a:r>
              <a:rPr lang="en-US" sz="1800" dirty="0"/>
              <a:t>aqueous mixtures of Pu oxide and natural uranium (3-30 wt. % mixtures of PuO</a:t>
            </a:r>
            <a:r>
              <a:rPr lang="en-US" sz="1800" baseline="-25000" dirty="0"/>
              <a:t>2</a:t>
            </a:r>
            <a:r>
              <a:rPr lang="en-US" sz="1800" dirty="0"/>
              <a:t> in PuO</a:t>
            </a:r>
            <a:r>
              <a:rPr lang="en-US" sz="1800" baseline="-25000" dirty="0"/>
              <a:t>2</a:t>
            </a:r>
            <a:r>
              <a:rPr lang="en-US" sz="1800" dirty="0"/>
              <a:t>+UO</a:t>
            </a:r>
            <a:r>
              <a:rPr lang="en-US" sz="1800" baseline="-25000" dirty="0"/>
              <a:t>2</a:t>
            </a:r>
          </a:p>
          <a:p>
            <a:pPr lvl="1"/>
            <a:r>
              <a:rPr lang="en-US" sz="1600" baseline="30000" dirty="0"/>
              <a:t>240</a:t>
            </a:r>
            <a:r>
              <a:rPr lang="en-US" sz="1600" dirty="0"/>
              <a:t>Pu &gt; </a:t>
            </a:r>
            <a:r>
              <a:rPr lang="en-US" sz="1600" baseline="30000" dirty="0"/>
              <a:t>241</a:t>
            </a:r>
            <a:r>
              <a:rPr lang="en-US" sz="1600" dirty="0"/>
              <a:t>Pu; </a:t>
            </a:r>
            <a:r>
              <a:rPr lang="en-US" sz="1600" baseline="30000" dirty="0"/>
              <a:t>240</a:t>
            </a:r>
            <a:r>
              <a:rPr lang="en-US" sz="1600" dirty="0"/>
              <a:t>Pu ≥ 15 wt. % &amp; </a:t>
            </a:r>
            <a:r>
              <a:rPr lang="en-US" sz="1600" baseline="30000" dirty="0"/>
              <a:t>241</a:t>
            </a:r>
            <a:r>
              <a:rPr lang="en-US" sz="1600" dirty="0"/>
              <a:t>Pu ≤ 6 wt. %; </a:t>
            </a:r>
            <a:r>
              <a:rPr lang="en-US" sz="1600" baseline="30000" dirty="0"/>
              <a:t>240</a:t>
            </a:r>
            <a:r>
              <a:rPr lang="en-US" sz="1600" dirty="0"/>
              <a:t>Pu ≥ 25 wt. % &amp; </a:t>
            </a:r>
            <a:r>
              <a:rPr lang="en-US" sz="1600" baseline="30000" dirty="0"/>
              <a:t>241</a:t>
            </a:r>
            <a:r>
              <a:rPr lang="en-US" sz="1600" dirty="0"/>
              <a:t>Pu ≤ 15 wt. %</a:t>
            </a:r>
            <a:endParaRPr lang="en-US" sz="1600" baseline="-25000" dirty="0"/>
          </a:p>
          <a:p>
            <a:pPr lvl="1"/>
            <a:r>
              <a:rPr lang="en-US" sz="1600" dirty="0"/>
              <a:t>Mass of Pu in oxide mixture; mass of PuO</a:t>
            </a:r>
            <a:r>
              <a:rPr lang="en-US" sz="1600" baseline="-25000" dirty="0"/>
              <a:t>2</a:t>
            </a:r>
            <a:r>
              <a:rPr lang="en-US" sz="1600" dirty="0"/>
              <a:t>+UO</a:t>
            </a:r>
            <a:r>
              <a:rPr lang="en-US" sz="1600" baseline="-25000" dirty="0"/>
              <a:t>2</a:t>
            </a:r>
            <a:r>
              <a:rPr lang="en-US" sz="1600" dirty="0"/>
              <a:t>, cylinder diameter, slab thickness, Pu conc., PuO</a:t>
            </a:r>
            <a:r>
              <a:rPr lang="en-US" sz="1600" baseline="-25000" dirty="0"/>
              <a:t>2</a:t>
            </a:r>
            <a:r>
              <a:rPr lang="en-US" sz="1600" dirty="0"/>
              <a:t>+UO</a:t>
            </a:r>
            <a:r>
              <a:rPr lang="en-US" sz="1600" baseline="-25000" dirty="0"/>
              <a:t>2</a:t>
            </a:r>
            <a:r>
              <a:rPr lang="en-US" sz="1600" dirty="0"/>
              <a:t> conc., H/Pu, areal density of Pu, areal density of PuO</a:t>
            </a:r>
            <a:r>
              <a:rPr lang="en-US" sz="1600" baseline="-25000" dirty="0"/>
              <a:t>2</a:t>
            </a:r>
            <a:r>
              <a:rPr lang="en-US" sz="1600" dirty="0"/>
              <a:t>+UO</a:t>
            </a:r>
            <a:r>
              <a:rPr lang="en-US" sz="1600" baseline="-25000" dirty="0"/>
              <a:t>2</a:t>
            </a:r>
          </a:p>
          <a:p>
            <a:pPr marL="171450" lvl="2">
              <a:spcBef>
                <a:spcPts val="1200"/>
              </a:spcBef>
            </a:pPr>
            <a:r>
              <a:rPr lang="en-US" dirty="0"/>
              <a:t>Single units of homogeneously mixed oxides of Pu and Nat. U at low moderation</a:t>
            </a:r>
          </a:p>
          <a:p>
            <a:pPr lvl="1"/>
            <a:r>
              <a:rPr lang="en-US" sz="1600" dirty="0"/>
              <a:t>Dry &amp; damp mixed oxides (PuO</a:t>
            </a:r>
            <a:r>
              <a:rPr lang="en-US" sz="1600" baseline="-25000" dirty="0"/>
              <a:t>2</a:t>
            </a:r>
            <a:r>
              <a:rPr lang="en-US" sz="1600" dirty="0"/>
              <a:t>+UO</a:t>
            </a:r>
            <a:r>
              <a:rPr lang="en-US" sz="1600" baseline="-25000" dirty="0"/>
              <a:t>2</a:t>
            </a:r>
            <a:r>
              <a:rPr lang="en-US" sz="1600" dirty="0"/>
              <a:t>) at theoretical density</a:t>
            </a:r>
          </a:p>
          <a:p>
            <a:pPr lvl="1"/>
            <a:r>
              <a:rPr lang="en-US" sz="1600" dirty="0"/>
              <a:t>Damp mixed oxides (PuO</a:t>
            </a:r>
            <a:r>
              <a:rPr lang="en-US" sz="1600" baseline="-25000" dirty="0"/>
              <a:t>2</a:t>
            </a:r>
            <a:r>
              <a:rPr lang="en-US" sz="1600" dirty="0"/>
              <a:t>+UO</a:t>
            </a:r>
            <a:r>
              <a:rPr lang="en-US" sz="1600" baseline="-25000" dirty="0"/>
              <a:t>2</a:t>
            </a:r>
            <a:r>
              <a:rPr lang="en-US" sz="1600" dirty="0"/>
              <a:t>) with 50% </a:t>
            </a:r>
            <a:r>
              <a:rPr lang="en-US" sz="1600" dirty="0" smtClean="0"/>
              <a:t>voids</a:t>
            </a:r>
            <a:endParaRPr lang="en-US" sz="16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32</a:t>
            </a:fld>
            <a:endParaRPr lang="en-US" dirty="0"/>
          </a:p>
        </p:txBody>
      </p:sp>
    </p:spTree>
    <p:extLst>
      <p:ext uri="{BB962C8B-B14F-4D97-AF65-F5344CB8AC3E}">
        <p14:creationId xmlns:p14="http://schemas.microsoft.com/office/powerpoint/2010/main" val="3199834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a:solidFill>
                  <a:srgbClr val="FF0000"/>
                </a:solidFill>
              </a:rPr>
              <a:t>ANSI/ANS-8.12 – </a:t>
            </a:r>
            <a:r>
              <a:rPr lang="en-US" sz="2000" i="1" dirty="0">
                <a:solidFill>
                  <a:srgbClr val="FF0000"/>
                </a:solidFill>
              </a:rPr>
              <a:t>Nuclear Criticality Control and Safety of Pu-U Fuel Mixtures Outside </a:t>
            </a:r>
            <a:r>
              <a:rPr lang="en-US" sz="2000" i="1" dirty="0" smtClean="0">
                <a:solidFill>
                  <a:srgbClr val="FF0000"/>
                </a:solidFill>
              </a:rPr>
              <a:t>Reactors</a:t>
            </a:r>
          </a:p>
          <a:p>
            <a:pPr marL="0" indent="0">
              <a:buNone/>
            </a:pPr>
            <a:r>
              <a:rPr lang="en-US" sz="2200" b="1" dirty="0" smtClean="0"/>
              <a:t>Subcritical limits</a:t>
            </a:r>
          </a:p>
          <a:p>
            <a:pPr marL="171450" lvl="2">
              <a:spcBef>
                <a:spcPts val="1200"/>
              </a:spcBef>
            </a:pPr>
            <a:r>
              <a:rPr lang="en-US" dirty="0" smtClean="0"/>
              <a:t>Concentration </a:t>
            </a:r>
            <a:r>
              <a:rPr lang="en-US" dirty="0"/>
              <a:t>limits for Pu in homogeneous mixtures of Pu and Nat. U of unlimited mass</a:t>
            </a:r>
          </a:p>
          <a:p>
            <a:pPr lvl="1"/>
            <a:r>
              <a:rPr lang="en-US" sz="1600" dirty="0"/>
              <a:t>PuO</a:t>
            </a:r>
            <a:r>
              <a:rPr lang="en-US" sz="1600" baseline="-25000" dirty="0"/>
              <a:t>2</a:t>
            </a:r>
            <a:r>
              <a:rPr lang="en-US" sz="1600" dirty="0"/>
              <a:t> in PuO</a:t>
            </a:r>
            <a:r>
              <a:rPr lang="en-US" sz="1600" baseline="-25000" dirty="0"/>
              <a:t>2</a:t>
            </a:r>
            <a:r>
              <a:rPr lang="en-US" sz="1600" dirty="0"/>
              <a:t>+UO</a:t>
            </a:r>
            <a:r>
              <a:rPr lang="en-US" sz="1600" baseline="-25000" dirty="0"/>
              <a:t>2</a:t>
            </a:r>
          </a:p>
          <a:p>
            <a:pPr lvl="1"/>
            <a:r>
              <a:rPr lang="en-US" sz="1600" dirty="0"/>
              <a:t>Pu(NO</a:t>
            </a:r>
            <a:r>
              <a:rPr lang="en-US" sz="1600" baseline="-25000" dirty="0"/>
              <a:t>3</a:t>
            </a:r>
            <a:r>
              <a:rPr lang="en-US" sz="1600" dirty="0"/>
              <a:t>)</a:t>
            </a:r>
            <a:r>
              <a:rPr lang="en-US" sz="1600" baseline="-25000" dirty="0"/>
              <a:t>4</a:t>
            </a:r>
            <a:r>
              <a:rPr lang="en-US" sz="1600" dirty="0"/>
              <a:t> in Pu(NO</a:t>
            </a:r>
            <a:r>
              <a:rPr lang="en-US" sz="1600" baseline="-25000" dirty="0"/>
              <a:t>3</a:t>
            </a:r>
            <a:r>
              <a:rPr lang="en-US" sz="1600" dirty="0"/>
              <a:t>)</a:t>
            </a:r>
            <a:r>
              <a:rPr lang="en-US" sz="1600" baseline="-25000" dirty="0"/>
              <a:t>4</a:t>
            </a:r>
            <a:r>
              <a:rPr lang="en-US" sz="1600" dirty="0"/>
              <a:t>+UO</a:t>
            </a:r>
            <a:r>
              <a:rPr lang="en-US" sz="1600" baseline="-25000" dirty="0"/>
              <a:t>2</a:t>
            </a:r>
            <a:r>
              <a:rPr lang="en-US" sz="1600" dirty="0"/>
              <a:t>(NO</a:t>
            </a:r>
            <a:r>
              <a:rPr lang="en-US" sz="1600" baseline="-25000" dirty="0"/>
              <a:t>3</a:t>
            </a:r>
            <a:r>
              <a:rPr lang="en-US" sz="1600" dirty="0"/>
              <a:t>)</a:t>
            </a:r>
            <a:r>
              <a:rPr lang="en-US" sz="1600" baseline="-25000" dirty="0"/>
              <a:t>2</a:t>
            </a:r>
          </a:p>
          <a:p>
            <a:pPr marL="171450" lvl="2">
              <a:spcBef>
                <a:spcPts val="1200"/>
              </a:spcBef>
            </a:pPr>
            <a:r>
              <a:rPr lang="en-US" dirty="0"/>
              <a:t>Homogeneous and heterogeneous mixtures of the oxides of Pu and Nat. U in water as a function of the PuO</a:t>
            </a:r>
            <a:r>
              <a:rPr lang="en-US" baseline="-25000" dirty="0"/>
              <a:t>2</a:t>
            </a:r>
            <a:r>
              <a:rPr lang="en-US" dirty="0"/>
              <a:t> content</a:t>
            </a:r>
          </a:p>
          <a:p>
            <a:pPr lvl="1"/>
            <a:r>
              <a:rPr lang="en-US" sz="1600" dirty="0"/>
              <a:t>Limiting mass, volume, cylinder dia., slab thickness, &amp; areal density (curves) </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33</a:t>
            </a:fld>
            <a:endParaRPr lang="en-US" dirty="0"/>
          </a:p>
        </p:txBody>
      </p:sp>
    </p:spTree>
    <p:extLst>
      <p:ext uri="{BB962C8B-B14F-4D97-AF65-F5344CB8AC3E}">
        <p14:creationId xmlns:p14="http://schemas.microsoft.com/office/powerpoint/2010/main" val="110525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smtClean="0">
                <a:solidFill>
                  <a:srgbClr val="FF0000"/>
                </a:solidFill>
              </a:rPr>
              <a:t>ANSI/ANS-8.15 </a:t>
            </a:r>
            <a:r>
              <a:rPr lang="en-US" sz="2000" dirty="0">
                <a:solidFill>
                  <a:srgbClr val="FF0000"/>
                </a:solidFill>
              </a:rPr>
              <a:t>– </a:t>
            </a:r>
            <a:r>
              <a:rPr lang="en-US" sz="2000" i="1" dirty="0">
                <a:solidFill>
                  <a:srgbClr val="FF0000"/>
                </a:solidFill>
              </a:rPr>
              <a:t>Nuclear Criticality Safety Control of Selected Actinide </a:t>
            </a:r>
            <a:r>
              <a:rPr lang="en-US" sz="2000" i="1" dirty="0" smtClean="0">
                <a:solidFill>
                  <a:srgbClr val="FF0000"/>
                </a:solidFill>
              </a:rPr>
              <a:t>Nuclides</a:t>
            </a:r>
          </a:p>
          <a:p>
            <a:pPr marL="0" indent="0">
              <a:buNone/>
            </a:pPr>
            <a:r>
              <a:rPr lang="en-US" sz="2000" b="1" dirty="0" smtClean="0"/>
              <a:t>Subcritical limits</a:t>
            </a:r>
          </a:p>
          <a:p>
            <a:r>
              <a:rPr lang="en-US" sz="1800" dirty="0" smtClean="0"/>
              <a:t>Unreflected</a:t>
            </a:r>
            <a:r>
              <a:rPr lang="en-US" sz="1800" dirty="0"/>
              <a:t>, water-reflected, and steel-reflected spherical metal systems</a:t>
            </a:r>
          </a:p>
          <a:p>
            <a:pPr lvl="1"/>
            <a:r>
              <a:rPr lang="en-US" sz="1600" baseline="30000" dirty="0"/>
              <a:t>232</a:t>
            </a:r>
            <a:r>
              <a:rPr lang="en-US" sz="1600" dirty="0"/>
              <a:t>U, </a:t>
            </a:r>
            <a:r>
              <a:rPr lang="en-US" sz="1600" baseline="30000" dirty="0"/>
              <a:t>234</a:t>
            </a:r>
            <a:r>
              <a:rPr lang="en-US" sz="1600" dirty="0"/>
              <a:t>U, </a:t>
            </a:r>
            <a:r>
              <a:rPr lang="en-US" sz="1600" baseline="30000" dirty="0"/>
              <a:t>237</a:t>
            </a:r>
            <a:r>
              <a:rPr lang="en-US" sz="1600" dirty="0"/>
              <a:t>Np, </a:t>
            </a:r>
            <a:r>
              <a:rPr lang="en-US" sz="1600" baseline="30000" dirty="0"/>
              <a:t>236</a:t>
            </a:r>
            <a:r>
              <a:rPr lang="en-US" sz="1600" dirty="0"/>
              <a:t>Pu, </a:t>
            </a:r>
            <a:r>
              <a:rPr lang="en-US" sz="1600" baseline="30000" dirty="0"/>
              <a:t>238</a:t>
            </a:r>
            <a:r>
              <a:rPr lang="en-US" sz="1600" dirty="0"/>
              <a:t>Pu, </a:t>
            </a:r>
            <a:r>
              <a:rPr lang="en-US" sz="1600" baseline="30000" dirty="0"/>
              <a:t>240</a:t>
            </a:r>
            <a:r>
              <a:rPr lang="en-US" sz="1600" dirty="0"/>
              <a:t>Pu, </a:t>
            </a:r>
            <a:r>
              <a:rPr lang="en-US" sz="1600" baseline="30000" dirty="0"/>
              <a:t>241</a:t>
            </a:r>
            <a:r>
              <a:rPr lang="en-US" sz="1600" dirty="0"/>
              <a:t>Pu, </a:t>
            </a:r>
            <a:r>
              <a:rPr lang="en-US" sz="1600" baseline="30000" dirty="0"/>
              <a:t>242</a:t>
            </a:r>
            <a:r>
              <a:rPr lang="en-US" sz="1600" dirty="0"/>
              <a:t>Pu, </a:t>
            </a:r>
            <a:r>
              <a:rPr lang="en-US" sz="1600" baseline="30000" dirty="0"/>
              <a:t>241</a:t>
            </a:r>
            <a:r>
              <a:rPr lang="en-US" sz="1600" dirty="0"/>
              <a:t>Am, </a:t>
            </a:r>
            <a:r>
              <a:rPr lang="en-US" sz="1600" baseline="30000" dirty="0"/>
              <a:t>242m</a:t>
            </a:r>
            <a:r>
              <a:rPr lang="en-US" sz="1600" dirty="0"/>
              <a:t>Am, </a:t>
            </a:r>
            <a:r>
              <a:rPr lang="en-US" sz="1600" baseline="30000" dirty="0"/>
              <a:t>243</a:t>
            </a:r>
            <a:r>
              <a:rPr lang="en-US" sz="1600" dirty="0"/>
              <a:t>Am, </a:t>
            </a:r>
            <a:r>
              <a:rPr lang="en-US" sz="1600" baseline="30000" dirty="0"/>
              <a:t>242</a:t>
            </a:r>
            <a:r>
              <a:rPr lang="en-US" sz="1600" dirty="0"/>
              <a:t>Cm, </a:t>
            </a:r>
            <a:r>
              <a:rPr lang="en-US" sz="1600" baseline="30000" dirty="0"/>
              <a:t>243</a:t>
            </a:r>
            <a:r>
              <a:rPr lang="en-US" sz="1600" dirty="0"/>
              <a:t>Cm, </a:t>
            </a:r>
            <a:r>
              <a:rPr lang="en-US" sz="1600" baseline="30000" dirty="0"/>
              <a:t>244</a:t>
            </a:r>
            <a:r>
              <a:rPr lang="en-US" sz="1600" dirty="0"/>
              <a:t>Cm, </a:t>
            </a:r>
            <a:r>
              <a:rPr lang="en-US" sz="1600" baseline="30000" dirty="0"/>
              <a:t>245</a:t>
            </a:r>
            <a:r>
              <a:rPr lang="en-US" sz="1600" dirty="0"/>
              <a:t>Cm, </a:t>
            </a:r>
            <a:r>
              <a:rPr lang="en-US" sz="1600" baseline="30000" dirty="0"/>
              <a:t>246</a:t>
            </a:r>
            <a:r>
              <a:rPr lang="en-US" sz="1600" dirty="0"/>
              <a:t>Cm, </a:t>
            </a:r>
            <a:r>
              <a:rPr lang="en-US" sz="1600" baseline="30000" dirty="0"/>
              <a:t>247</a:t>
            </a:r>
            <a:r>
              <a:rPr lang="en-US" sz="1600" dirty="0"/>
              <a:t>Cm, </a:t>
            </a:r>
            <a:r>
              <a:rPr lang="en-US" sz="1600" baseline="30000" dirty="0"/>
              <a:t>249</a:t>
            </a:r>
            <a:r>
              <a:rPr lang="en-US" sz="1600" dirty="0"/>
              <a:t>Cf, </a:t>
            </a:r>
            <a:r>
              <a:rPr lang="en-US" sz="1600" baseline="30000" dirty="0"/>
              <a:t>251</a:t>
            </a:r>
            <a:r>
              <a:rPr lang="en-US" sz="1600" dirty="0"/>
              <a:t>Cf</a:t>
            </a:r>
          </a:p>
          <a:p>
            <a:pPr marL="171450" lvl="2">
              <a:spcBef>
                <a:spcPts val="1200"/>
              </a:spcBef>
            </a:pPr>
            <a:r>
              <a:rPr lang="en-US" dirty="0"/>
              <a:t>Unreflected, water-reflected, and steel-reflected spherical metal-water mixtures</a:t>
            </a:r>
          </a:p>
          <a:p>
            <a:pPr lvl="1"/>
            <a:r>
              <a:rPr lang="en-US" sz="1600" baseline="30000" dirty="0"/>
              <a:t>236</a:t>
            </a:r>
            <a:r>
              <a:rPr lang="en-US" sz="1600" dirty="0"/>
              <a:t>Pu, </a:t>
            </a:r>
            <a:r>
              <a:rPr lang="en-US" sz="1600" baseline="30000" dirty="0"/>
              <a:t>241</a:t>
            </a:r>
            <a:r>
              <a:rPr lang="en-US" sz="1600" dirty="0"/>
              <a:t>Pu, </a:t>
            </a:r>
            <a:r>
              <a:rPr lang="en-US" sz="1600" baseline="30000" dirty="0"/>
              <a:t>242m</a:t>
            </a:r>
            <a:r>
              <a:rPr lang="en-US" sz="1600" dirty="0"/>
              <a:t>Am, </a:t>
            </a:r>
            <a:r>
              <a:rPr lang="en-US" sz="1600" baseline="30000" dirty="0"/>
              <a:t>243</a:t>
            </a:r>
            <a:r>
              <a:rPr lang="en-US" sz="1600" dirty="0"/>
              <a:t>Cm, </a:t>
            </a:r>
            <a:r>
              <a:rPr lang="en-US" sz="1600" baseline="30000" dirty="0"/>
              <a:t>245</a:t>
            </a:r>
            <a:r>
              <a:rPr lang="en-US" sz="1600" dirty="0"/>
              <a:t>Cm, </a:t>
            </a:r>
            <a:r>
              <a:rPr lang="en-US" sz="1600" baseline="30000" dirty="0"/>
              <a:t>247</a:t>
            </a:r>
            <a:r>
              <a:rPr lang="en-US" sz="1600" dirty="0"/>
              <a:t>Cm, </a:t>
            </a:r>
            <a:r>
              <a:rPr lang="en-US" sz="1600" baseline="30000" dirty="0"/>
              <a:t>249</a:t>
            </a:r>
            <a:r>
              <a:rPr lang="en-US" sz="1600" dirty="0"/>
              <a:t>Cf, </a:t>
            </a:r>
            <a:r>
              <a:rPr lang="en-US" sz="1600" baseline="30000" dirty="0"/>
              <a:t>241</a:t>
            </a:r>
            <a:r>
              <a:rPr lang="en-US" sz="1600" dirty="0"/>
              <a:t>Cf</a:t>
            </a:r>
          </a:p>
          <a:p>
            <a:pPr marL="171450" lvl="2">
              <a:spcBef>
                <a:spcPts val="1200"/>
              </a:spcBef>
            </a:pPr>
            <a:r>
              <a:rPr lang="en-US" dirty="0"/>
              <a:t>Concentration limits and corresponding atomic ratios for homogeneous metal-water mixtures</a:t>
            </a:r>
          </a:p>
          <a:p>
            <a:pPr lvl="1"/>
            <a:r>
              <a:rPr lang="en-US" sz="1600" baseline="30000" dirty="0"/>
              <a:t>232</a:t>
            </a:r>
            <a:r>
              <a:rPr lang="en-US" sz="1600" dirty="0"/>
              <a:t>U, </a:t>
            </a:r>
            <a:r>
              <a:rPr lang="en-US" sz="1600" baseline="30000" dirty="0"/>
              <a:t>234</a:t>
            </a:r>
            <a:r>
              <a:rPr lang="en-US" sz="1600" dirty="0"/>
              <a:t>U, </a:t>
            </a:r>
            <a:r>
              <a:rPr lang="en-US" sz="1600" baseline="30000" dirty="0"/>
              <a:t>237</a:t>
            </a:r>
            <a:r>
              <a:rPr lang="en-US" sz="1600" dirty="0"/>
              <a:t>Np, </a:t>
            </a:r>
            <a:r>
              <a:rPr lang="en-US" sz="1600" baseline="30000" dirty="0"/>
              <a:t>236</a:t>
            </a:r>
            <a:r>
              <a:rPr lang="en-US" sz="1600" dirty="0"/>
              <a:t>Pu, </a:t>
            </a:r>
            <a:r>
              <a:rPr lang="en-US" sz="1600" baseline="30000" dirty="0"/>
              <a:t>238</a:t>
            </a:r>
            <a:r>
              <a:rPr lang="en-US" sz="1600" dirty="0"/>
              <a:t>Pu, </a:t>
            </a:r>
            <a:r>
              <a:rPr lang="en-US" sz="1600" baseline="30000" dirty="0"/>
              <a:t>240</a:t>
            </a:r>
            <a:r>
              <a:rPr lang="en-US" sz="1600" dirty="0"/>
              <a:t>Pu, </a:t>
            </a:r>
            <a:r>
              <a:rPr lang="en-US" sz="1600" baseline="30000" dirty="0"/>
              <a:t>241</a:t>
            </a:r>
            <a:r>
              <a:rPr lang="en-US" sz="1600" dirty="0"/>
              <a:t>Pu, </a:t>
            </a:r>
            <a:r>
              <a:rPr lang="en-US" sz="1600" baseline="30000" dirty="0"/>
              <a:t>242</a:t>
            </a:r>
            <a:r>
              <a:rPr lang="en-US" sz="1600" dirty="0"/>
              <a:t>Pu, </a:t>
            </a:r>
            <a:r>
              <a:rPr lang="en-US" sz="1600" baseline="30000" dirty="0"/>
              <a:t>241</a:t>
            </a:r>
            <a:r>
              <a:rPr lang="en-US" sz="1600" dirty="0"/>
              <a:t>Am, </a:t>
            </a:r>
            <a:r>
              <a:rPr lang="en-US" sz="1600" baseline="30000" dirty="0"/>
              <a:t>242m</a:t>
            </a:r>
            <a:r>
              <a:rPr lang="en-US" sz="1600" dirty="0"/>
              <a:t>Am, </a:t>
            </a:r>
            <a:r>
              <a:rPr lang="en-US" sz="1600" baseline="30000" dirty="0"/>
              <a:t>243</a:t>
            </a:r>
            <a:r>
              <a:rPr lang="en-US" sz="1600" dirty="0"/>
              <a:t>Am, </a:t>
            </a:r>
            <a:r>
              <a:rPr lang="en-US" sz="1600" baseline="30000" dirty="0"/>
              <a:t>242</a:t>
            </a:r>
            <a:r>
              <a:rPr lang="en-US" sz="1600" dirty="0"/>
              <a:t>Cm, </a:t>
            </a:r>
            <a:r>
              <a:rPr lang="en-US" sz="1600" baseline="30000" dirty="0"/>
              <a:t>243</a:t>
            </a:r>
            <a:r>
              <a:rPr lang="en-US" sz="1600" dirty="0"/>
              <a:t>Cm, </a:t>
            </a:r>
            <a:r>
              <a:rPr lang="en-US" sz="1600" baseline="30000" dirty="0"/>
              <a:t>244</a:t>
            </a:r>
            <a:r>
              <a:rPr lang="en-US" sz="1600" dirty="0"/>
              <a:t>Cm, </a:t>
            </a:r>
            <a:r>
              <a:rPr lang="en-US" sz="1600" baseline="30000" dirty="0"/>
              <a:t>245</a:t>
            </a:r>
            <a:r>
              <a:rPr lang="en-US" sz="1600" dirty="0"/>
              <a:t>Cm, </a:t>
            </a:r>
            <a:r>
              <a:rPr lang="en-US" sz="1600" baseline="30000" dirty="0"/>
              <a:t>246</a:t>
            </a:r>
            <a:r>
              <a:rPr lang="en-US" sz="1600" dirty="0"/>
              <a:t>Cm, </a:t>
            </a:r>
            <a:r>
              <a:rPr lang="en-US" sz="1600" baseline="30000" dirty="0"/>
              <a:t>247</a:t>
            </a:r>
            <a:r>
              <a:rPr lang="en-US" sz="1600" dirty="0"/>
              <a:t>Cm, </a:t>
            </a:r>
            <a:r>
              <a:rPr lang="en-US" sz="1600" baseline="30000" dirty="0"/>
              <a:t>249</a:t>
            </a:r>
            <a:r>
              <a:rPr lang="en-US" sz="1600" dirty="0"/>
              <a:t>Cf, </a:t>
            </a:r>
            <a:r>
              <a:rPr lang="en-US" sz="1600" baseline="30000" dirty="0"/>
              <a:t>251</a:t>
            </a:r>
            <a:r>
              <a:rPr lang="en-US" sz="1600" dirty="0"/>
              <a:t>Cf</a:t>
            </a:r>
          </a:p>
          <a:p>
            <a:pPr marL="171450" lvl="2">
              <a:spcBef>
                <a:spcPts val="1200"/>
              </a:spcBef>
            </a:pPr>
            <a:r>
              <a:rPr lang="en-US" dirty="0"/>
              <a:t>Mass limits for selected oxides</a:t>
            </a:r>
          </a:p>
          <a:p>
            <a:pPr lvl="1"/>
            <a:r>
              <a:rPr lang="en-US" sz="1600" baseline="30000" dirty="0"/>
              <a:t>237</a:t>
            </a:r>
            <a:r>
              <a:rPr lang="en-US" sz="1600" dirty="0"/>
              <a:t>NpO</a:t>
            </a:r>
            <a:r>
              <a:rPr lang="en-US" sz="1600" baseline="-25000" dirty="0"/>
              <a:t>2</a:t>
            </a:r>
            <a:r>
              <a:rPr lang="en-US" sz="1600" dirty="0"/>
              <a:t>, </a:t>
            </a:r>
            <a:r>
              <a:rPr lang="en-US" sz="1600" baseline="30000" dirty="0"/>
              <a:t>238</a:t>
            </a:r>
            <a:r>
              <a:rPr lang="en-US" sz="1600" dirty="0"/>
              <a:t>PuO</a:t>
            </a:r>
            <a:r>
              <a:rPr lang="en-US" sz="1600" baseline="-25000" dirty="0"/>
              <a:t>2</a:t>
            </a:r>
            <a:r>
              <a:rPr lang="en-US" sz="1600" dirty="0"/>
              <a:t>, </a:t>
            </a:r>
            <a:r>
              <a:rPr lang="en-US" sz="1600" baseline="30000" dirty="0"/>
              <a:t>240</a:t>
            </a:r>
            <a:r>
              <a:rPr lang="en-US" sz="1600" dirty="0"/>
              <a:t>PuO</a:t>
            </a:r>
            <a:r>
              <a:rPr lang="en-US" sz="1600" baseline="-25000" dirty="0"/>
              <a:t>2</a:t>
            </a:r>
            <a:r>
              <a:rPr lang="en-US" sz="1600" dirty="0"/>
              <a:t>, </a:t>
            </a:r>
            <a:r>
              <a:rPr lang="en-US" sz="1600" baseline="30000" dirty="0"/>
              <a:t>241</a:t>
            </a:r>
            <a:r>
              <a:rPr lang="en-US" sz="1600" dirty="0"/>
              <a:t>AmO</a:t>
            </a:r>
            <a:r>
              <a:rPr lang="en-US" sz="1600" baseline="-25000" dirty="0"/>
              <a:t>2</a:t>
            </a:r>
            <a:r>
              <a:rPr lang="en-US" sz="1600" dirty="0"/>
              <a:t>, </a:t>
            </a:r>
            <a:r>
              <a:rPr lang="en-US" sz="1600" baseline="30000" dirty="0"/>
              <a:t>243</a:t>
            </a:r>
            <a:r>
              <a:rPr lang="en-US" sz="1600" dirty="0"/>
              <a:t>AmO</a:t>
            </a:r>
            <a:r>
              <a:rPr lang="en-US" sz="1600" baseline="-25000" dirty="0"/>
              <a:t>2</a:t>
            </a:r>
            <a:r>
              <a:rPr lang="en-US" sz="1600" dirty="0"/>
              <a:t>, </a:t>
            </a:r>
            <a:r>
              <a:rPr lang="en-US" sz="1600" baseline="30000" dirty="0"/>
              <a:t>244</a:t>
            </a:r>
            <a:r>
              <a:rPr lang="en-US" sz="1600" dirty="0"/>
              <a:t>Cm</a:t>
            </a:r>
            <a:r>
              <a:rPr lang="en-US" sz="1600" baseline="-25000" dirty="0"/>
              <a:t>2</a:t>
            </a:r>
            <a:r>
              <a:rPr lang="en-US" sz="1600" dirty="0"/>
              <a:t>O</a:t>
            </a:r>
            <a:r>
              <a:rPr lang="en-US" sz="1600" baseline="-25000" dirty="0"/>
              <a:t>3</a:t>
            </a:r>
            <a:r>
              <a:rPr lang="en-US" sz="1600" dirty="0"/>
              <a:t>, </a:t>
            </a:r>
            <a:r>
              <a:rPr lang="en-US" sz="1600" baseline="30000" dirty="0"/>
              <a:t>244</a:t>
            </a:r>
            <a:r>
              <a:rPr lang="en-US" sz="1600" dirty="0"/>
              <a:t>CmO</a:t>
            </a:r>
            <a:r>
              <a:rPr lang="en-US" sz="1600" baseline="-25000" dirty="0"/>
              <a:t>2</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34</a:t>
            </a:fld>
            <a:endParaRPr lang="en-US" dirty="0"/>
          </a:p>
        </p:txBody>
      </p:sp>
    </p:spTree>
    <p:extLst>
      <p:ext uri="{BB962C8B-B14F-4D97-AF65-F5344CB8AC3E}">
        <p14:creationId xmlns:p14="http://schemas.microsoft.com/office/powerpoint/2010/main" val="218265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ANSI/ANS-8 Standards with Subcritical Limits</a:t>
            </a:r>
          </a:p>
        </p:txBody>
      </p:sp>
      <p:sp>
        <p:nvSpPr>
          <p:cNvPr id="3" name="Content Placeholder 2"/>
          <p:cNvSpPr>
            <a:spLocks noGrp="1"/>
          </p:cNvSpPr>
          <p:nvPr>
            <p:ph idx="1"/>
          </p:nvPr>
        </p:nvSpPr>
        <p:spPr/>
        <p:txBody>
          <a:bodyPr/>
          <a:lstStyle/>
          <a:p>
            <a:pPr marL="0" indent="0">
              <a:buNone/>
            </a:pPr>
            <a:r>
              <a:rPr lang="en-US" sz="2000" dirty="0" smtClean="0">
                <a:solidFill>
                  <a:srgbClr val="FF0000"/>
                </a:solidFill>
              </a:rPr>
              <a:t>ANSI/ANS-8.15 </a:t>
            </a:r>
            <a:r>
              <a:rPr lang="en-US" sz="2000" dirty="0">
                <a:solidFill>
                  <a:srgbClr val="FF0000"/>
                </a:solidFill>
              </a:rPr>
              <a:t>– </a:t>
            </a:r>
            <a:r>
              <a:rPr lang="en-US" sz="2000" i="1" dirty="0">
                <a:solidFill>
                  <a:srgbClr val="FF0000"/>
                </a:solidFill>
              </a:rPr>
              <a:t>Nuclear Criticality Safety Control of Selected Actinide </a:t>
            </a:r>
            <a:r>
              <a:rPr lang="en-US" sz="2000" i="1" dirty="0" smtClean="0">
                <a:solidFill>
                  <a:srgbClr val="FF0000"/>
                </a:solidFill>
              </a:rPr>
              <a:t>Nuclides</a:t>
            </a:r>
          </a:p>
          <a:p>
            <a:pPr marL="0" indent="0">
              <a:buNone/>
            </a:pPr>
            <a:r>
              <a:rPr lang="en-US" sz="2000" b="1" dirty="0" smtClean="0"/>
              <a:t>Subcritical limits</a:t>
            </a:r>
          </a:p>
          <a:p>
            <a:pPr marL="171450" lvl="2">
              <a:spcBef>
                <a:spcPts val="1200"/>
              </a:spcBef>
            </a:pPr>
            <a:r>
              <a:rPr lang="en-US" dirty="0" smtClean="0"/>
              <a:t>Appendix </a:t>
            </a:r>
            <a:r>
              <a:rPr lang="en-US" dirty="0"/>
              <a:t>A – Subcritical mass limits for isotopic mixtures of Pu, Am, and Cm</a:t>
            </a:r>
          </a:p>
          <a:p>
            <a:pPr marL="171450" lvl="2">
              <a:spcBef>
                <a:spcPts val="1200"/>
              </a:spcBef>
            </a:pPr>
            <a:r>
              <a:rPr lang="en-US" dirty="0"/>
              <a:t>Appendix B – Physical characteristics of special actinide elements</a:t>
            </a:r>
          </a:p>
          <a:p>
            <a:pPr marL="171450" lvl="2">
              <a:spcBef>
                <a:spcPts val="1200"/>
              </a:spcBef>
            </a:pPr>
            <a:r>
              <a:rPr lang="en-US" dirty="0"/>
              <a:t>Appendix C – Bases for the subcritical limits</a:t>
            </a:r>
          </a:p>
          <a:p>
            <a:pPr marL="171450" lvl="2">
              <a:spcBef>
                <a:spcPts val="1200"/>
              </a:spcBef>
            </a:pPr>
            <a:r>
              <a:rPr lang="en-US" dirty="0"/>
              <a:t>Appendix D – Recommended bibliography</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35</a:t>
            </a:fld>
            <a:endParaRPr lang="en-US" dirty="0"/>
          </a:p>
        </p:txBody>
      </p:sp>
    </p:spTree>
    <p:extLst>
      <p:ext uri="{BB962C8B-B14F-4D97-AF65-F5344CB8AC3E}">
        <p14:creationId xmlns:p14="http://schemas.microsoft.com/office/powerpoint/2010/main" val="1794068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33600" y="990600"/>
            <a:ext cx="2836182" cy="2643187"/>
          </a:xfrm>
          <a:prstGeom prst="rect">
            <a:avLst/>
          </a:prstGeom>
        </p:spPr>
      </p:pic>
      <p:sp>
        <p:nvSpPr>
          <p:cNvPr id="2" name="Title 1"/>
          <p:cNvSpPr>
            <a:spLocks noGrp="1"/>
          </p:cNvSpPr>
          <p:nvPr>
            <p:ph type="title"/>
          </p:nvPr>
        </p:nvSpPr>
        <p:spPr/>
        <p:txBody>
          <a:bodyPr/>
          <a:lstStyle/>
          <a:p>
            <a:r>
              <a:rPr lang="en-US" dirty="0" smtClean="0"/>
              <a:t>Federal Regulations in DOE Facilities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4590365"/>
              </p:ext>
            </p:extLst>
          </p:nvPr>
        </p:nvGraphicFramePr>
        <p:xfrm>
          <a:off x="2971800" y="990600"/>
          <a:ext cx="6019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36</a:t>
            </a:fld>
            <a:endParaRPr lang="en-US" dirty="0"/>
          </a:p>
        </p:txBody>
      </p:sp>
      <p:pic>
        <p:nvPicPr>
          <p:cNvPr id="2050" name="Picture 2" descr="United States Code 2006 Edition, Supplement 4, Volume 1 | U.S. Government  Booksto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997" y="3200400"/>
            <a:ext cx="2130425" cy="3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46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 in DOE Facilities</a:t>
            </a:r>
          </a:p>
        </p:txBody>
      </p:sp>
      <p:sp>
        <p:nvSpPr>
          <p:cNvPr id="3" name="Content Placeholder 2"/>
          <p:cNvSpPr>
            <a:spLocks noGrp="1"/>
          </p:cNvSpPr>
          <p:nvPr>
            <p:ph idx="1"/>
          </p:nvPr>
        </p:nvSpPr>
        <p:spPr/>
        <p:txBody>
          <a:bodyPr/>
          <a:lstStyle/>
          <a:p>
            <a:r>
              <a:rPr lang="en-US" dirty="0">
                <a:latin typeface="Arial" panose="020B0604020202020204" pitchFamily="34" charset="0"/>
                <a:ea typeface="Calibri" panose="020F0502020204030204" pitchFamily="34" charset="0"/>
              </a:rPr>
              <a:t>National Technology Transfer and Advancement Act of 1995 </a:t>
            </a:r>
            <a:endParaRPr lang="en-US" dirty="0"/>
          </a:p>
          <a:p>
            <a:pPr lvl="1"/>
            <a:r>
              <a:rPr lang="en-US" dirty="0" smtClean="0"/>
              <a:t>Recognizes the importance of consensus standards</a:t>
            </a:r>
          </a:p>
          <a:p>
            <a:pPr lvl="1"/>
            <a:r>
              <a:rPr lang="en-US" dirty="0" smtClean="0"/>
              <a:t>Case law indicates organizations can be held liable if injury occurs and an available consensus standard was not being followed</a:t>
            </a:r>
          </a:p>
          <a:p>
            <a:pPr lvl="1"/>
            <a:r>
              <a:rPr lang="en-US" dirty="0" smtClean="0"/>
              <a:t>Requires government agencies to follow consensus standards where available</a:t>
            </a:r>
          </a:p>
          <a:p>
            <a:r>
              <a:rPr lang="en-US" dirty="0"/>
              <a:t>Section 830.204(b)(6) of 10 CFR Part 830 specifies the requirement with respect to a nonreactor nuclear </a:t>
            </a:r>
            <a:r>
              <a:rPr lang="en-US" dirty="0" smtClean="0"/>
              <a:t>facility</a:t>
            </a:r>
          </a:p>
          <a:p>
            <a:pPr lvl="1">
              <a:lnSpc>
                <a:spcPct val="100000"/>
              </a:lnSpc>
              <a:spcBef>
                <a:spcPts val="0"/>
              </a:spcBef>
              <a:spcAft>
                <a:spcPts val="0"/>
              </a:spcAft>
            </a:pPr>
            <a:r>
              <a:rPr lang="en-US" dirty="0"/>
              <a:t>Ensures that operations with fissionable material remain subcritical under all normal and credible abnormal conditions</a:t>
            </a:r>
          </a:p>
          <a:p>
            <a:pPr lvl="1">
              <a:lnSpc>
                <a:spcPct val="100000"/>
              </a:lnSpc>
              <a:spcBef>
                <a:spcPts val="0"/>
              </a:spcBef>
              <a:spcAft>
                <a:spcPts val="0"/>
              </a:spcAft>
            </a:pPr>
            <a:r>
              <a:rPr lang="en-US" dirty="0"/>
              <a:t>Identifies applicable nuclear criticality safety standards, and </a:t>
            </a:r>
          </a:p>
          <a:p>
            <a:pPr lvl="1">
              <a:lnSpc>
                <a:spcPct val="100000"/>
              </a:lnSpc>
              <a:spcBef>
                <a:spcPts val="0"/>
              </a:spcBef>
              <a:spcAft>
                <a:spcPts val="0"/>
              </a:spcAft>
            </a:pPr>
            <a:r>
              <a:rPr lang="en-US" dirty="0"/>
              <a:t>Describes how the program meets applicable nuclear criticality safety standards. </a:t>
            </a:r>
          </a:p>
          <a:p>
            <a:pPr lvl="1"/>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37</a:t>
            </a:fld>
            <a:endParaRPr lang="en-US" dirty="0"/>
          </a:p>
        </p:txBody>
      </p:sp>
    </p:spTree>
    <p:extLst>
      <p:ext uri="{BB962C8B-B14F-4D97-AF65-F5344CB8AC3E}">
        <p14:creationId xmlns:p14="http://schemas.microsoft.com/office/powerpoint/2010/main" val="185745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 in DOE Facilities</a:t>
            </a:r>
          </a:p>
        </p:txBody>
      </p:sp>
      <p:sp>
        <p:nvSpPr>
          <p:cNvPr id="3" name="Content Placeholder 2"/>
          <p:cNvSpPr>
            <a:spLocks noGrp="1"/>
          </p:cNvSpPr>
          <p:nvPr>
            <p:ph idx="1"/>
          </p:nvPr>
        </p:nvSpPr>
        <p:spPr/>
        <p:txBody>
          <a:bodyPr/>
          <a:lstStyle/>
          <a:p>
            <a:r>
              <a:rPr lang="en-US" dirty="0" smtClean="0">
                <a:latin typeface="Arial" panose="020B0604020202020204" pitchFamily="34" charset="0"/>
                <a:ea typeface="Calibri" panose="020F0502020204030204" pitchFamily="34" charset="0"/>
              </a:rPr>
              <a:t>DOE Order 420.1C, </a:t>
            </a:r>
            <a:r>
              <a:rPr lang="en-US" i="1" dirty="0" smtClean="0">
                <a:latin typeface="Arial" panose="020B0604020202020204" pitchFamily="34" charset="0"/>
                <a:ea typeface="Calibri" panose="020F0502020204030204" pitchFamily="34" charset="0"/>
              </a:rPr>
              <a:t>Facility Safety</a:t>
            </a:r>
          </a:p>
          <a:p>
            <a:pPr lvl="1"/>
            <a:r>
              <a:rPr lang="en-US" dirty="0" smtClean="0">
                <a:latin typeface="Arial" panose="020B0604020202020204" pitchFamily="34" charset="0"/>
              </a:rPr>
              <a:t>Attachment 2, Chapter III, </a:t>
            </a:r>
            <a:r>
              <a:rPr lang="en-US" i="1" dirty="0" smtClean="0">
                <a:latin typeface="Arial" panose="020B0604020202020204" pitchFamily="34" charset="0"/>
              </a:rPr>
              <a:t>Nuclear Criticality Safety</a:t>
            </a:r>
            <a:endParaRPr lang="en-US" i="1" dirty="0"/>
          </a:p>
          <a:p>
            <a:pPr lvl="1"/>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38</a:t>
            </a:fld>
            <a:endParaRPr lang="en-US" dirty="0"/>
          </a:p>
        </p:txBody>
      </p:sp>
      <p:pic>
        <p:nvPicPr>
          <p:cNvPr id="6" name="Picture 5"/>
          <p:cNvPicPr>
            <a:picLocks noChangeAspect="1"/>
          </p:cNvPicPr>
          <p:nvPr/>
        </p:nvPicPr>
        <p:blipFill>
          <a:blip r:embed="rId2"/>
          <a:stretch>
            <a:fillRect/>
          </a:stretch>
        </p:blipFill>
        <p:spPr>
          <a:xfrm>
            <a:off x="533400" y="1981200"/>
            <a:ext cx="3242782" cy="4434191"/>
          </a:xfrm>
          <a:prstGeom prst="rect">
            <a:avLst/>
          </a:prstGeom>
        </p:spPr>
      </p:pic>
      <p:pic>
        <p:nvPicPr>
          <p:cNvPr id="7" name="Picture 6"/>
          <p:cNvPicPr>
            <a:picLocks noChangeAspect="1"/>
          </p:cNvPicPr>
          <p:nvPr/>
        </p:nvPicPr>
        <p:blipFill>
          <a:blip r:embed="rId3"/>
          <a:stretch>
            <a:fillRect/>
          </a:stretch>
        </p:blipFill>
        <p:spPr>
          <a:xfrm>
            <a:off x="3776182" y="1847444"/>
            <a:ext cx="3383426" cy="4701702"/>
          </a:xfrm>
          <a:prstGeom prst="rect">
            <a:avLst/>
          </a:prstGeom>
        </p:spPr>
      </p:pic>
    </p:spTree>
    <p:extLst>
      <p:ext uri="{BB962C8B-B14F-4D97-AF65-F5344CB8AC3E}">
        <p14:creationId xmlns:p14="http://schemas.microsoft.com/office/powerpoint/2010/main" val="297236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 in DOE Facilities</a:t>
            </a:r>
          </a:p>
        </p:txBody>
      </p:sp>
      <p:sp>
        <p:nvSpPr>
          <p:cNvPr id="3" name="Content Placeholder 2"/>
          <p:cNvSpPr>
            <a:spLocks noGrp="1"/>
          </p:cNvSpPr>
          <p:nvPr>
            <p:ph idx="1"/>
          </p:nvPr>
        </p:nvSpPr>
        <p:spPr/>
        <p:txBody>
          <a:bodyPr/>
          <a:lstStyle/>
          <a:p>
            <a:pPr marL="0" indent="0">
              <a:buNone/>
            </a:pPr>
            <a:r>
              <a:rPr lang="en-US" sz="2000" b="1" dirty="0" smtClean="0"/>
              <a:t>Requirements (paraphrased)</a:t>
            </a:r>
          </a:p>
          <a:p>
            <a:pPr marL="742950" lvl="1" indent="-457200">
              <a:spcBef>
                <a:spcPct val="50000"/>
              </a:spcBef>
              <a:buSzPct val="120000"/>
              <a:buFont typeface="+mj-lt"/>
              <a:buAutoNum type="alphaLcParenR"/>
              <a:defRPr/>
            </a:pPr>
            <a:r>
              <a:rPr lang="en-US" sz="1800" kern="0" dirty="0" smtClean="0"/>
              <a:t>A program document shall </a:t>
            </a:r>
            <a:r>
              <a:rPr lang="en-US" sz="1800" kern="0" dirty="0"/>
              <a:t>be developed and maintained </a:t>
            </a:r>
            <a:r>
              <a:rPr lang="en-US" sz="1800" kern="0" dirty="0" smtClean="0"/>
              <a:t>to </a:t>
            </a:r>
            <a:r>
              <a:rPr lang="en-US" sz="1800" kern="0" dirty="0"/>
              <a:t>describes how the contractor </a:t>
            </a:r>
            <a:r>
              <a:rPr lang="en-US" sz="1800" kern="0" dirty="0" smtClean="0"/>
              <a:t>meets the NCS requirements in </a:t>
            </a:r>
            <a:r>
              <a:rPr lang="en-US" sz="1800" kern="0" dirty="0"/>
              <a:t>this </a:t>
            </a:r>
            <a:r>
              <a:rPr lang="en-US" sz="1800" kern="0" dirty="0" smtClean="0"/>
              <a:t>chapter</a:t>
            </a:r>
            <a:endParaRPr lang="en-US" sz="1800" kern="0" dirty="0"/>
          </a:p>
          <a:p>
            <a:pPr marL="742950" lvl="1" indent="-457200">
              <a:spcBef>
                <a:spcPct val="50000"/>
              </a:spcBef>
              <a:buSzPct val="120000"/>
              <a:buFont typeface="+mj-lt"/>
              <a:buAutoNum type="alphaLcParenR"/>
              <a:defRPr/>
            </a:pPr>
            <a:r>
              <a:rPr lang="en-US" sz="1800" kern="0" dirty="0" smtClean="0"/>
              <a:t>The program </a:t>
            </a:r>
            <a:r>
              <a:rPr lang="en-US" sz="1800" kern="0" dirty="0"/>
              <a:t>document </a:t>
            </a:r>
            <a:r>
              <a:rPr lang="en-US" sz="1800" kern="0" dirty="0" smtClean="0"/>
              <a:t>shall </a:t>
            </a:r>
            <a:r>
              <a:rPr lang="en-US" sz="1800" kern="0" dirty="0"/>
              <a:t>describe how the contractor will satisfy the requirements of the </a:t>
            </a:r>
            <a:r>
              <a:rPr lang="en-US" sz="1800" b="1" kern="0" dirty="0">
                <a:solidFill>
                  <a:srgbClr val="FF0000"/>
                </a:solidFill>
              </a:rPr>
              <a:t>ANSI/ANS-8 series of nuclear criticality safety standards </a:t>
            </a:r>
            <a:r>
              <a:rPr lang="en-US" sz="1800" kern="0" dirty="0" smtClean="0"/>
              <a:t>and include </a:t>
            </a:r>
            <a:r>
              <a:rPr lang="en-US" sz="1800" kern="0" dirty="0"/>
              <a:t>an explanation as to why any recommendation in applicable </a:t>
            </a:r>
            <a:r>
              <a:rPr lang="en-US" sz="1800" b="1" kern="0" dirty="0">
                <a:solidFill>
                  <a:srgbClr val="FF0000"/>
                </a:solidFill>
              </a:rPr>
              <a:t>ANSI/ANS-8 standards </a:t>
            </a:r>
            <a:r>
              <a:rPr lang="en-US" sz="1800" kern="0" dirty="0"/>
              <a:t>is not implemented. </a:t>
            </a:r>
          </a:p>
          <a:p>
            <a:pPr marL="742950" lvl="1" indent="-457200">
              <a:spcBef>
                <a:spcPct val="50000"/>
              </a:spcBef>
              <a:buSzPct val="120000"/>
              <a:buFont typeface="+mj-lt"/>
              <a:buAutoNum type="alphaLcParenR"/>
              <a:defRPr/>
            </a:pPr>
            <a:r>
              <a:rPr lang="en-US" sz="1800" kern="0" dirty="0" smtClean="0"/>
              <a:t>The program document shall </a:t>
            </a:r>
            <a:r>
              <a:rPr lang="en-US" sz="1800" kern="0" dirty="0"/>
              <a:t>be </a:t>
            </a:r>
            <a:r>
              <a:rPr lang="en-US" sz="1800" kern="0" dirty="0" smtClean="0"/>
              <a:t>approved </a:t>
            </a:r>
            <a:r>
              <a:rPr lang="en-US" sz="1800" kern="0" dirty="0"/>
              <a:t>by the </a:t>
            </a:r>
            <a:r>
              <a:rPr lang="en-US" sz="1800" kern="0" dirty="0" smtClean="0"/>
              <a:t>local DOE office. </a:t>
            </a:r>
            <a:endParaRPr lang="en-US" sz="1800" kern="0" dirty="0"/>
          </a:p>
          <a:p>
            <a:pPr marL="742950" lvl="1" indent="-457200">
              <a:spcBef>
                <a:spcPct val="50000"/>
              </a:spcBef>
              <a:buSzPct val="120000"/>
              <a:buFont typeface="+mj-lt"/>
              <a:buAutoNum type="alphaLcParenR"/>
              <a:defRPr/>
            </a:pPr>
            <a:r>
              <a:rPr lang="en-US" sz="1800" kern="0" dirty="0" smtClean="0"/>
              <a:t>NCS evaluations shall </a:t>
            </a:r>
            <a:r>
              <a:rPr lang="en-US" sz="1800" kern="0" dirty="0"/>
              <a:t>be </a:t>
            </a:r>
            <a:r>
              <a:rPr lang="en-US" sz="1800" kern="0" dirty="0" smtClean="0"/>
              <a:t>follow DOE-STD-3007-2017</a:t>
            </a:r>
            <a:r>
              <a:rPr lang="en-US" sz="1800" kern="0" dirty="0"/>
              <a:t>, </a:t>
            </a:r>
            <a:r>
              <a:rPr lang="en-US" sz="1800" i="1" kern="0" dirty="0"/>
              <a:t>Preparing Criticality Safety Evaluations at DOE Nonreactor Nuclear Facilities</a:t>
            </a:r>
            <a:r>
              <a:rPr lang="en-US" sz="1800" kern="0" dirty="0"/>
              <a:t>, or by other documented methods approved by the local DOE office</a:t>
            </a:r>
            <a:r>
              <a:rPr lang="en-US" sz="1800" kern="0" dirty="0" smtClean="0"/>
              <a:t>. </a:t>
            </a:r>
          </a:p>
          <a:p>
            <a:pPr marL="742950" lvl="1" indent="-457200">
              <a:spcBef>
                <a:spcPct val="50000"/>
              </a:spcBef>
              <a:buSzPct val="120000"/>
              <a:buFont typeface="+mj-lt"/>
              <a:buAutoNum type="alphaLcParenR"/>
              <a:defRPr/>
            </a:pPr>
            <a:r>
              <a:rPr lang="en-US" sz="1800" kern="0" dirty="0" smtClean="0"/>
              <a:t>Facilities </a:t>
            </a:r>
            <a:r>
              <a:rPr lang="en-US" sz="1800" kern="0" dirty="0"/>
              <a:t>that conduct operations using fissionable material in a form that could inadvertently accumulate in significant quantities </a:t>
            </a:r>
            <a:r>
              <a:rPr lang="en-US" sz="1800" kern="0" dirty="0" smtClean="0"/>
              <a:t>shall </a:t>
            </a:r>
            <a:r>
              <a:rPr lang="en-US" sz="1800" kern="0" dirty="0"/>
              <a:t>include procedures for detecting and characterizing accumulations. </a:t>
            </a:r>
            <a:endParaRPr lang="en-US" sz="1800" kern="0" dirty="0" smtClean="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39</a:t>
            </a:fld>
            <a:endParaRPr lang="en-US" dirty="0"/>
          </a:p>
        </p:txBody>
      </p:sp>
    </p:spTree>
    <p:extLst>
      <p:ext uri="{BB962C8B-B14F-4D97-AF65-F5344CB8AC3E}">
        <p14:creationId xmlns:p14="http://schemas.microsoft.com/office/powerpoint/2010/main" val="267915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Consensus Standards</a:t>
            </a:r>
          </a:p>
        </p:txBody>
      </p:sp>
      <p:sp>
        <p:nvSpPr>
          <p:cNvPr id="4099" name="Rectangle 3"/>
          <p:cNvSpPr>
            <a:spLocks noGrp="1" noChangeArrowheads="1"/>
          </p:cNvSpPr>
          <p:nvPr>
            <p:ph idx="1"/>
          </p:nvPr>
        </p:nvSpPr>
        <p:spPr>
          <a:xfrm>
            <a:off x="303213" y="914400"/>
            <a:ext cx="8231187" cy="2286000"/>
          </a:xfrm>
        </p:spPr>
        <p:txBody>
          <a:bodyPr/>
          <a:lstStyle/>
          <a:p>
            <a:r>
              <a:rPr lang="en-US" sz="2400" dirty="0"/>
              <a:t>The hallmarks of the American National Standards process include:</a:t>
            </a:r>
          </a:p>
          <a:p>
            <a:pPr marL="801687" lvl="2" indent="-342900">
              <a:spcBef>
                <a:spcPct val="40000"/>
              </a:spcBef>
              <a:buFont typeface="Arial" panose="020B0604020202020204" pitchFamily="34" charset="0"/>
              <a:buChar char="‒"/>
            </a:pPr>
            <a:r>
              <a:rPr lang="en-US" dirty="0">
                <a:ea typeface="+mn-ea"/>
                <a:cs typeface="+mn-cs"/>
              </a:rPr>
              <a:t>consensus on a proposed standard by a group or “consensus body” that includes representatives from materially affected and interested parties;</a:t>
            </a:r>
          </a:p>
          <a:p>
            <a:pPr marL="801687" lvl="2" indent="-342900">
              <a:spcBef>
                <a:spcPct val="40000"/>
              </a:spcBef>
              <a:buFont typeface="Arial" panose="020B0604020202020204" pitchFamily="34" charset="0"/>
              <a:buChar char="–"/>
            </a:pPr>
            <a:r>
              <a:rPr lang="en-US" dirty="0">
                <a:ea typeface="+mn-ea"/>
                <a:cs typeface="+mn-cs"/>
              </a:rPr>
              <a:t>broad-based public review and comment on draft standards;</a:t>
            </a:r>
          </a:p>
          <a:p>
            <a:pPr marL="801687" lvl="2" indent="-342900">
              <a:spcBef>
                <a:spcPct val="40000"/>
              </a:spcBef>
              <a:buFont typeface="Arial" panose="020B0604020202020204" pitchFamily="34" charset="0"/>
              <a:buChar char="–"/>
            </a:pPr>
            <a:r>
              <a:rPr lang="en-US" dirty="0">
                <a:ea typeface="+mn-ea"/>
                <a:cs typeface="+mn-cs"/>
              </a:rPr>
              <a:t>consideration of and response to comments submitted by voting members of the relevant consensus body and by public review commenters;</a:t>
            </a:r>
          </a:p>
          <a:p>
            <a:pPr marL="801687" lvl="2" indent="-342900">
              <a:spcBef>
                <a:spcPct val="40000"/>
              </a:spcBef>
              <a:buFont typeface="Arial" panose="020B0604020202020204" pitchFamily="34" charset="0"/>
              <a:buChar char="–"/>
            </a:pPr>
            <a:r>
              <a:rPr lang="en-US" dirty="0">
                <a:ea typeface="+mn-ea"/>
                <a:cs typeface="+mn-cs"/>
              </a:rPr>
              <a:t>incorporation of approved changes into a draft standard; and</a:t>
            </a:r>
          </a:p>
          <a:p>
            <a:pPr marL="801687" lvl="2" indent="-342900">
              <a:spcBef>
                <a:spcPct val="40000"/>
              </a:spcBef>
              <a:buFont typeface="Arial" panose="020B0604020202020204" pitchFamily="34" charset="0"/>
              <a:buChar char="–"/>
            </a:pPr>
            <a:r>
              <a:rPr lang="en-US" dirty="0">
                <a:ea typeface="+mn-ea"/>
                <a:cs typeface="+mn-cs"/>
              </a:rPr>
              <a:t>right to appeal by any participant that believes that due process principles were not sufficiently respected during the standards development in accordance with the ANSI-accredited procedures of the standards developer.</a:t>
            </a:r>
          </a:p>
        </p:txBody>
      </p:sp>
      <p:sp>
        <p:nvSpPr>
          <p:cNvPr id="4" name="Slide Number Placeholder 6"/>
          <p:cNvSpPr txBox="1">
            <a:spLocks/>
          </p:cNvSpPr>
          <p:nvPr/>
        </p:nvSpPr>
        <p:spPr bwMode="auto">
          <a:xfrm>
            <a:off x="8601635" y="6562165"/>
            <a:ext cx="533400" cy="295835"/>
          </a:xfrm>
          <a:prstGeom prst="rect">
            <a:avLst/>
          </a:prstGeom>
          <a:noFill/>
          <a:ln>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9pPr>
          </a:lstStyle>
          <a:p>
            <a:fld id="{C9FABC1E-2D96-4FC0-A9E6-4F6CED039BBA}" type="slidenum">
              <a:rPr lang="en-US" sz="1200" smtClean="0"/>
              <a:pPr/>
              <a:t>4</a:t>
            </a:fld>
            <a:endParaRPr lang="en-US" sz="1200" dirty="0"/>
          </a:p>
        </p:txBody>
      </p:sp>
    </p:spTree>
    <p:extLst>
      <p:ext uri="{BB962C8B-B14F-4D97-AF65-F5344CB8AC3E}">
        <p14:creationId xmlns:p14="http://schemas.microsoft.com/office/powerpoint/2010/main" val="231874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 in DOE Facilities</a:t>
            </a:r>
          </a:p>
        </p:txBody>
      </p:sp>
      <p:sp>
        <p:nvSpPr>
          <p:cNvPr id="3" name="Content Placeholder 2"/>
          <p:cNvSpPr>
            <a:spLocks noGrp="1"/>
          </p:cNvSpPr>
          <p:nvPr>
            <p:ph idx="1"/>
          </p:nvPr>
        </p:nvSpPr>
        <p:spPr/>
        <p:txBody>
          <a:bodyPr/>
          <a:lstStyle/>
          <a:p>
            <a:pPr marL="0" indent="0">
              <a:buNone/>
            </a:pPr>
            <a:r>
              <a:rPr lang="en-US" sz="2000" b="1" dirty="0" smtClean="0"/>
              <a:t>Requirements (paraphrased)</a:t>
            </a:r>
          </a:p>
          <a:p>
            <a:pPr marL="742950" lvl="1" indent="-457200">
              <a:spcBef>
                <a:spcPct val="50000"/>
              </a:spcBef>
              <a:buSzPct val="120000"/>
              <a:buFont typeface="+mj-lt"/>
              <a:buAutoNum type="alphaLcParenR" startAt="6"/>
              <a:defRPr/>
            </a:pPr>
            <a:r>
              <a:rPr lang="en-US" sz="1800" kern="0" dirty="0" smtClean="0"/>
              <a:t>Criticality </a:t>
            </a:r>
            <a:r>
              <a:rPr lang="en-US" sz="1800" kern="0" dirty="0"/>
              <a:t>safety evaluations </a:t>
            </a:r>
            <a:r>
              <a:rPr lang="en-US" sz="1800" kern="0" dirty="0" smtClean="0"/>
              <a:t>shall show processes </a:t>
            </a:r>
            <a:r>
              <a:rPr lang="en-US" sz="1800" kern="0" dirty="0"/>
              <a:t>involving fissionable materials will remain subcritical under normal and credible abnormal conditions, </a:t>
            </a:r>
            <a:r>
              <a:rPr lang="en-US" sz="1800" b="1" u="sng" kern="0" dirty="0"/>
              <a:t>including those initiated by design basis events</a:t>
            </a:r>
            <a:r>
              <a:rPr lang="en-US" sz="1800" kern="0" dirty="0"/>
              <a:t>. </a:t>
            </a:r>
          </a:p>
          <a:p>
            <a:pPr marL="742950" lvl="1" indent="-457200">
              <a:spcBef>
                <a:spcPct val="50000"/>
              </a:spcBef>
              <a:buSzPct val="120000"/>
              <a:buFont typeface="+mj-lt"/>
              <a:buAutoNum type="alphaLcParenR" startAt="6"/>
              <a:defRPr/>
            </a:pPr>
            <a:r>
              <a:rPr lang="en-US" sz="1800" kern="0" dirty="0" smtClean="0"/>
              <a:t>The </a:t>
            </a:r>
            <a:r>
              <a:rPr lang="en-US" sz="1800" kern="0" dirty="0"/>
              <a:t>criteria and process for developing the guidelines for firefighting in areas within or adjacent to moderator-controlled areas must be coordinated with firefighting pre-incident plans and procedures. </a:t>
            </a:r>
          </a:p>
          <a:p>
            <a:pPr marL="742950" lvl="1" indent="-457200">
              <a:spcBef>
                <a:spcPct val="50000"/>
              </a:spcBef>
              <a:buSzPct val="120000"/>
              <a:buFont typeface="+mj-lt"/>
              <a:buAutoNum type="alphaLcParenR" startAt="6"/>
              <a:defRPr/>
            </a:pPr>
            <a:endParaRPr lang="en-US" sz="1800" kern="0" dirty="0"/>
          </a:p>
          <a:p>
            <a:pPr marL="742950" lvl="1" indent="-457200">
              <a:spcBef>
                <a:spcPct val="50000"/>
              </a:spcBef>
              <a:buSzPct val="120000"/>
              <a:buFont typeface="+mj-lt"/>
              <a:buAutoNum type="alphaLcParenR" startAt="6"/>
              <a:defRPr/>
            </a:pPr>
            <a:endParaRPr lang="en-US" sz="1800" kern="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40</a:t>
            </a:fld>
            <a:endParaRPr lang="en-US" dirty="0"/>
          </a:p>
        </p:txBody>
      </p:sp>
    </p:spTree>
    <p:extLst>
      <p:ext uri="{BB962C8B-B14F-4D97-AF65-F5344CB8AC3E}">
        <p14:creationId xmlns:p14="http://schemas.microsoft.com/office/powerpoint/2010/main" val="3784210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41</a:t>
            </a:fld>
            <a:endParaRPr lang="en-US" dirty="0"/>
          </a:p>
        </p:txBody>
      </p:sp>
      <p:sp>
        <p:nvSpPr>
          <p:cNvPr id="5" name="Content Placeholder 2"/>
          <p:cNvSpPr>
            <a:spLocks noGrp="1"/>
          </p:cNvSpPr>
          <p:nvPr>
            <p:ph idx="1"/>
          </p:nvPr>
        </p:nvSpPr>
        <p:spPr>
          <a:xfrm>
            <a:off x="364613" y="228600"/>
            <a:ext cx="8509000" cy="5715000"/>
          </a:xfrm>
        </p:spPr>
        <p:txBody>
          <a:bodyPr/>
          <a:lstStyle/>
          <a:p>
            <a:pPr marL="0" indent="0" algn="ctr">
              <a:buNone/>
            </a:pPr>
            <a:r>
              <a:rPr lang="en-US" sz="1600" b="1" dirty="0"/>
              <a:t>DISCLAIMER</a:t>
            </a:r>
          </a:p>
          <a:p>
            <a:pPr marL="0" indent="0">
              <a:buNone/>
            </a:pPr>
            <a:r>
              <a:rPr lang="en-US" sz="1600" b="0" dirty="0"/>
              <a:t>This work of authorship and those incorporated herein were prepared by Consolidated Nuclear Security, LLC (CNS) as accounts of work sponsored by an agency of the United States Government under Contract DE‑NA‑0001942. Neither the United States Government nor any agency thereof, nor CNS, nor any of their employees, makes any warranty, express or implied, or assumes any legal liability or responsibility to any non-governmental recipient hereof for the accuracy, completeness, use made,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or contractor thereof, or by CNS. The views and opinions of authors expressed herein do not necessarily state or reflect those of the United States Government or any agency or contractor (other than the authors) thereof. </a:t>
            </a:r>
            <a:endParaRPr lang="en-US" sz="1600" b="0" dirty="0" smtClean="0"/>
          </a:p>
          <a:p>
            <a:pPr marL="0" indent="0" algn="ctr">
              <a:buNone/>
            </a:pPr>
            <a:r>
              <a:rPr lang="en-US" sz="1600" b="1" dirty="0"/>
              <a:t>Copyright Notice</a:t>
            </a:r>
          </a:p>
          <a:p>
            <a:pPr marL="0" indent="0">
              <a:buNone/>
            </a:pPr>
            <a:r>
              <a:rPr lang="en-US" sz="1600" b="0" dirty="0"/>
              <a:t>This document has been authored by Consolidated Nuclear Security, LLC, a contractor of the U.S. Government under contract DE‑NA0001942, or a subcontractor thereof. Accordingly, the U.S. Government retains a paid‑up, nonexclusive, irrevocable, worldwide license to publish or reproduce the published form of this contribution, prepare derivative works, distribute copies to the public, and perform publicly and display publicly, or allow others to do so, for U. S. Government purposes. </a:t>
            </a:r>
          </a:p>
          <a:p>
            <a:endParaRPr lang="en-US" sz="1600" dirty="0"/>
          </a:p>
        </p:txBody>
      </p:sp>
    </p:spTree>
    <p:extLst>
      <p:ext uri="{BB962C8B-B14F-4D97-AF65-F5344CB8AC3E}">
        <p14:creationId xmlns:p14="http://schemas.microsoft.com/office/powerpoint/2010/main" val="42291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Nuclear Society (ANS)</a:t>
            </a:r>
            <a:endParaRPr lang="en-US" dirty="0"/>
          </a:p>
        </p:txBody>
      </p:sp>
      <p:sp>
        <p:nvSpPr>
          <p:cNvPr id="5" name="Content Placeholder 4"/>
          <p:cNvSpPr>
            <a:spLocks noGrp="1"/>
          </p:cNvSpPr>
          <p:nvPr>
            <p:ph idx="1"/>
          </p:nvPr>
        </p:nvSpPr>
        <p:spPr>
          <a:xfrm>
            <a:off x="304800" y="990600"/>
            <a:ext cx="4343401" cy="2057400"/>
          </a:xfrm>
        </p:spPr>
        <p:txBody>
          <a:bodyPr/>
          <a:lstStyle/>
          <a:p>
            <a:r>
              <a:rPr lang="en-US" dirty="0" smtClean="0"/>
              <a:t>Professional society</a:t>
            </a:r>
          </a:p>
          <a:p>
            <a:pPr lvl="1"/>
            <a:r>
              <a:rPr lang="en-US" dirty="0" smtClean="0"/>
              <a:t>Professional Divisions</a:t>
            </a:r>
          </a:p>
          <a:p>
            <a:pPr lvl="1"/>
            <a:r>
              <a:rPr lang="en-US" dirty="0" smtClean="0"/>
              <a:t>Local sections</a:t>
            </a:r>
          </a:p>
          <a:p>
            <a:pPr lvl="1"/>
            <a:r>
              <a:rPr lang="en-US" dirty="0" smtClean="0"/>
              <a:t>Student Sections</a:t>
            </a:r>
          </a:p>
          <a:p>
            <a:endParaRPr lang="en-US" dirty="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5</a:t>
            </a:fld>
            <a:endParaRPr lang="en-US" dirty="0"/>
          </a:p>
        </p:txBody>
      </p:sp>
      <p:sp>
        <p:nvSpPr>
          <p:cNvPr id="6" name="TextBox 5"/>
          <p:cNvSpPr txBox="1"/>
          <p:nvPr/>
        </p:nvSpPr>
        <p:spPr>
          <a:xfrm>
            <a:off x="4648201" y="1219200"/>
            <a:ext cx="3962399" cy="1169551"/>
          </a:xfrm>
          <a:prstGeom prst="rect">
            <a:avLst/>
          </a:prstGeom>
          <a:noFill/>
        </p:spPr>
        <p:txBody>
          <a:bodyPr wrap="square" rtlCol="0">
            <a:spAutoFit/>
          </a:bodyPr>
          <a:lstStyle/>
          <a:p>
            <a:r>
              <a:rPr lang="en-US" sz="1400" b="1" dirty="0" smtClean="0">
                <a:solidFill>
                  <a:srgbClr val="FF0000"/>
                </a:solidFill>
              </a:rPr>
              <a:t>“The </a:t>
            </a:r>
            <a:r>
              <a:rPr lang="en-US" sz="1400" b="1" dirty="0">
                <a:solidFill>
                  <a:srgbClr val="FF0000"/>
                </a:solidFill>
              </a:rPr>
              <a:t>American Nuclear Society (ANS) is the premier organization for those that embrace the nuclear sciences and technologies for their vital contributions to improving people’s lives and preserving the planet</a:t>
            </a:r>
            <a:r>
              <a:rPr lang="en-US" sz="1400" b="1" dirty="0" smtClean="0">
                <a:solidFill>
                  <a:srgbClr val="FF0000"/>
                </a:solidFill>
              </a:rPr>
              <a:t>.”</a:t>
            </a:r>
            <a:endParaRPr lang="en-US" sz="14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681" y="2763655"/>
            <a:ext cx="6024999" cy="3484745"/>
          </a:xfrm>
          <a:prstGeom prst="rect">
            <a:avLst/>
          </a:prstGeom>
        </p:spPr>
      </p:pic>
      <p:sp>
        <p:nvSpPr>
          <p:cNvPr id="7" name="Content Placeholder 2"/>
          <p:cNvSpPr txBox="1">
            <a:spLocks/>
          </p:cNvSpPr>
          <p:nvPr/>
        </p:nvSpPr>
        <p:spPr bwMode="auto">
          <a:xfrm>
            <a:off x="304800" y="2667000"/>
            <a:ext cx="8534400" cy="3386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spcBef>
                <a:spcPts val="1200"/>
              </a:spcBef>
              <a:spcAft>
                <a:spcPct val="0"/>
              </a:spcAft>
              <a:buClr>
                <a:schemeClr val="accent2"/>
              </a:buClr>
              <a:buFont typeface="Arial" charset="0"/>
              <a:buChar char="•"/>
              <a:defRPr sz="2400" b="0" kern="1200">
                <a:solidFill>
                  <a:schemeClr val="accent3"/>
                </a:solidFill>
                <a:latin typeface="+mn-lt"/>
                <a:ea typeface="+mn-ea"/>
                <a:cs typeface="+mn-cs"/>
              </a:defRPr>
            </a:lvl1pPr>
            <a:lvl2pPr marL="457200" indent="-171450" algn="l" rtl="0" eaLnBrk="1" fontAlgn="base" hangingPunct="1">
              <a:spcBef>
                <a:spcPts val="600"/>
              </a:spcBef>
              <a:spcAft>
                <a:spcPct val="0"/>
              </a:spcAft>
              <a:buClr>
                <a:schemeClr val="accent2"/>
              </a:buClr>
              <a:buFont typeface="Arial" charset="0"/>
              <a:buChar char="•"/>
              <a:defRPr sz="2000" kern="1200">
                <a:solidFill>
                  <a:schemeClr val="accent3"/>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800" kern="1200">
                <a:solidFill>
                  <a:schemeClr val="accent3"/>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600" kern="1200">
                <a:solidFill>
                  <a:schemeClr val="accent3"/>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Governance</a:t>
            </a:r>
          </a:p>
          <a:p>
            <a:pPr lvl="1"/>
            <a:r>
              <a:rPr lang="en-US" dirty="0" smtClean="0"/>
              <a:t>Board of Directors</a:t>
            </a:r>
          </a:p>
          <a:p>
            <a:pPr lvl="1"/>
            <a:r>
              <a:rPr lang="en-US" dirty="0" smtClean="0"/>
              <a:t>Executive Committee</a:t>
            </a:r>
          </a:p>
          <a:p>
            <a:pPr lvl="1"/>
            <a:r>
              <a:rPr lang="en-US" dirty="0" smtClean="0"/>
              <a:t>Committees</a:t>
            </a:r>
          </a:p>
          <a:p>
            <a:endParaRPr lang="en-US" dirty="0"/>
          </a:p>
        </p:txBody>
      </p:sp>
      <p:sp>
        <p:nvSpPr>
          <p:cNvPr id="3" name="Oval 2"/>
          <p:cNvSpPr/>
          <p:nvPr/>
        </p:nvSpPr>
        <p:spPr>
          <a:xfrm>
            <a:off x="5791200" y="3810000"/>
            <a:ext cx="838200" cy="1676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88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 - Perspective</a:t>
            </a:r>
            <a:endParaRPr lang="en-US" dirty="0"/>
          </a:p>
        </p:txBody>
      </p:sp>
      <p:sp>
        <p:nvSpPr>
          <p:cNvPr id="3" name="Content Placeholder 2"/>
          <p:cNvSpPr>
            <a:spLocks noGrp="1"/>
          </p:cNvSpPr>
          <p:nvPr>
            <p:ph idx="1"/>
          </p:nvPr>
        </p:nvSpPr>
        <p:spPr>
          <a:xfrm>
            <a:off x="304800" y="990599"/>
            <a:ext cx="8534400" cy="5699125"/>
          </a:xfrm>
        </p:spPr>
        <p:txBody>
          <a:bodyPr>
            <a:normAutofit/>
          </a:bodyPr>
          <a:lstStyle/>
          <a:p>
            <a:r>
              <a:rPr lang="en-US" dirty="0"/>
              <a:t>All activity involves risk (in fact, existence involves risk)</a:t>
            </a:r>
          </a:p>
          <a:p>
            <a:pPr lvl="1"/>
            <a:r>
              <a:rPr lang="en-US" dirty="0"/>
              <a:t>Absolute safety can only be achieved by </a:t>
            </a:r>
            <a:r>
              <a:rPr lang="en-US" dirty="0">
                <a:solidFill>
                  <a:srgbClr val="00B050"/>
                </a:solidFill>
              </a:rPr>
              <a:t>absence of activity</a:t>
            </a:r>
          </a:p>
          <a:p>
            <a:pPr lvl="1"/>
            <a:r>
              <a:rPr lang="en-US" dirty="0"/>
              <a:t>Safety by itself has no intrinsic meaning</a:t>
            </a:r>
          </a:p>
          <a:p>
            <a:r>
              <a:rPr lang="en-US" dirty="0"/>
              <a:t>Safety and goals must be appropriately balanced</a:t>
            </a:r>
          </a:p>
          <a:p>
            <a:pPr lvl="1"/>
            <a:r>
              <a:rPr lang="en-US" dirty="0"/>
              <a:t>Should the airline industry cease to operate to avoid accidents?</a:t>
            </a:r>
          </a:p>
          <a:p>
            <a:pPr lvl="1"/>
            <a:r>
              <a:rPr lang="en-US" dirty="0"/>
              <a:t>Should you not eat in order to avoid food poisoning?</a:t>
            </a:r>
          </a:p>
          <a:p>
            <a:r>
              <a:rPr lang="en-US" dirty="0"/>
              <a:t>Economic considerations must also be considered</a:t>
            </a:r>
          </a:p>
          <a:p>
            <a:pPr lvl="1"/>
            <a:r>
              <a:rPr lang="en-US" dirty="0"/>
              <a:t>Budgets are finite</a:t>
            </a:r>
          </a:p>
          <a:p>
            <a:r>
              <a:rPr lang="en-US" dirty="0"/>
              <a:t>Standards recognize these concerns</a:t>
            </a:r>
          </a:p>
          <a:p>
            <a:pPr lvl="1"/>
            <a:r>
              <a:rPr lang="en-US" dirty="0"/>
              <a:t>The ANS-8 standards allow for a graded approach to safety based on facility characteristics and the risk to the public and the worker</a:t>
            </a:r>
          </a:p>
          <a:p>
            <a:pPr lvl="2"/>
            <a:r>
              <a:rPr lang="en-US" dirty="0"/>
              <a:t>Ex. </a:t>
            </a:r>
            <a:r>
              <a:rPr lang="en-US" dirty="0" smtClean="0"/>
              <a:t>Per ANSI/ANS-8.10, greater </a:t>
            </a:r>
            <a:r>
              <a:rPr lang="en-US" dirty="0"/>
              <a:t>criticality risk is acceptable when the workers and the public are protected from the consequences of a criticality accident by shielding </a:t>
            </a:r>
            <a:r>
              <a:rPr lang="en-US" dirty="0" smtClean="0"/>
              <a:t>(or distance</a:t>
            </a:r>
            <a:r>
              <a:rPr lang="en-US" dirty="0"/>
              <a:t>) </a:t>
            </a:r>
            <a:r>
              <a:rPr lang="en-US" dirty="0" smtClean="0"/>
              <a:t>and </a:t>
            </a:r>
            <a:r>
              <a:rPr lang="en-US" dirty="0"/>
              <a:t>confinement </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6</a:t>
            </a:fld>
            <a:endParaRPr lang="en-US" dirty="0"/>
          </a:p>
        </p:txBody>
      </p:sp>
      <p:pic>
        <p:nvPicPr>
          <p:cNvPr id="5" name="Picture 4">
            <a:extLst>
              <a:ext uri="{FF2B5EF4-FFF2-40B4-BE49-F238E27FC236}">
                <a16:creationId xmlns:a16="http://schemas.microsoft.com/office/drawing/2014/main" id="{D058007A-D1FC-EC76-F552-58AD57F72896}"/>
              </a:ext>
            </a:extLst>
          </p:cNvPr>
          <p:cNvPicPr>
            <a:picLocks noChangeAspect="1"/>
          </p:cNvPicPr>
          <p:nvPr/>
        </p:nvPicPr>
        <p:blipFill>
          <a:blip r:embed="rId2"/>
          <a:stretch>
            <a:fillRect/>
          </a:stretch>
        </p:blipFill>
        <p:spPr>
          <a:xfrm>
            <a:off x="7536180" y="3276600"/>
            <a:ext cx="1607820" cy="1692442"/>
          </a:xfrm>
          <a:prstGeom prst="rect">
            <a:avLst/>
          </a:prstGeom>
        </p:spPr>
      </p:pic>
    </p:spTree>
    <p:extLst>
      <p:ext uri="{BB962C8B-B14F-4D97-AF65-F5344CB8AC3E}">
        <p14:creationId xmlns:p14="http://schemas.microsoft.com/office/powerpoint/2010/main" val="388171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486400"/>
          </a:xfrm>
        </p:spPr>
        <p:txBody>
          <a:bodyPr/>
          <a:lstStyle/>
          <a:p>
            <a:r>
              <a:rPr lang="en-US" dirty="0"/>
              <a:t>Standards are comprised of industry best practices</a:t>
            </a:r>
          </a:p>
          <a:p>
            <a:pPr lvl="1"/>
            <a:r>
              <a:rPr lang="en-US" dirty="0"/>
              <a:t>Arrived at through a consensus agreement process</a:t>
            </a:r>
          </a:p>
          <a:p>
            <a:pPr lvl="1"/>
            <a:r>
              <a:rPr lang="en-US" dirty="0"/>
              <a:t>Prescribe </a:t>
            </a:r>
            <a:r>
              <a:rPr lang="en-US" b="1" dirty="0">
                <a:solidFill>
                  <a:srgbClr val="3333CC"/>
                </a:solidFill>
              </a:rPr>
              <a:t>what</a:t>
            </a:r>
            <a:r>
              <a:rPr lang="en-US" dirty="0"/>
              <a:t> programs shall and should do through requirements and recommendations</a:t>
            </a:r>
          </a:p>
          <a:p>
            <a:pPr lvl="1"/>
            <a:r>
              <a:rPr lang="en-US" dirty="0"/>
              <a:t>Do </a:t>
            </a:r>
            <a:r>
              <a:rPr lang="en-US" b="1" dirty="0">
                <a:solidFill>
                  <a:srgbClr val="3333CC"/>
                </a:solidFill>
              </a:rPr>
              <a:t>not </a:t>
            </a:r>
            <a:r>
              <a:rPr lang="en-US" dirty="0"/>
              <a:t>prescribe </a:t>
            </a:r>
            <a:r>
              <a:rPr lang="en-US" b="1" dirty="0">
                <a:solidFill>
                  <a:srgbClr val="3333CC"/>
                </a:solidFill>
              </a:rPr>
              <a:t>how</a:t>
            </a:r>
            <a:r>
              <a:rPr lang="en-US" dirty="0"/>
              <a:t> programs are to comply with the requirements and recommendations</a:t>
            </a:r>
          </a:p>
          <a:p>
            <a:pPr lvl="2"/>
            <a:r>
              <a:rPr lang="en-US" dirty="0"/>
              <a:t>Statements are purposely flexible</a:t>
            </a:r>
          </a:p>
          <a:p>
            <a:pPr lvl="3"/>
            <a:r>
              <a:rPr lang="en-US" dirty="0"/>
              <a:t>Individual institutions must decide on specific </a:t>
            </a:r>
            <a:r>
              <a:rPr lang="en-US" dirty="0" smtClean="0"/>
              <a:t>implementation</a:t>
            </a:r>
          </a:p>
          <a:p>
            <a:pPr lvl="3"/>
            <a:endParaRPr lang="en-US" dirty="0"/>
          </a:p>
          <a:p>
            <a:r>
              <a:rPr lang="en-US" dirty="0"/>
              <a:t>Shall:	denotes a </a:t>
            </a:r>
            <a:r>
              <a:rPr lang="en-US" b="1" dirty="0"/>
              <a:t>requirement</a:t>
            </a:r>
          </a:p>
          <a:p>
            <a:r>
              <a:rPr lang="en-US" dirty="0"/>
              <a:t>Should:	denotes a </a:t>
            </a:r>
            <a:r>
              <a:rPr lang="en-US" b="1" dirty="0"/>
              <a:t>recommendation</a:t>
            </a:r>
          </a:p>
          <a:p>
            <a:r>
              <a:rPr lang="en-US" dirty="0"/>
              <a:t>May:		denotes permission*</a:t>
            </a:r>
          </a:p>
          <a:p>
            <a:pPr marL="3175" indent="0">
              <a:buNone/>
            </a:pPr>
            <a:r>
              <a:rPr lang="en-US" sz="1600" dirty="0" smtClean="0"/>
              <a:t>*</a:t>
            </a:r>
            <a:r>
              <a:rPr lang="en-US" sz="1600" dirty="0"/>
              <a:t>neither a requirement nor a recommendation</a:t>
            </a:r>
          </a:p>
          <a:p>
            <a:endParaRPr lang="en-US" dirty="0"/>
          </a:p>
        </p:txBody>
      </p:sp>
      <p:sp>
        <p:nvSpPr>
          <p:cNvPr id="2" name="Title 1"/>
          <p:cNvSpPr>
            <a:spLocks noGrp="1"/>
          </p:cNvSpPr>
          <p:nvPr>
            <p:ph type="title"/>
          </p:nvPr>
        </p:nvSpPr>
        <p:spPr/>
        <p:txBody>
          <a:bodyPr/>
          <a:lstStyle/>
          <a:p>
            <a:r>
              <a:rPr lang="en-US" dirty="0" smtClean="0"/>
              <a:t>ANS Standards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7</a:t>
            </a:fld>
            <a:endParaRPr lang="en-US" dirty="0"/>
          </a:p>
        </p:txBody>
      </p:sp>
      <p:pic>
        <p:nvPicPr>
          <p:cNvPr id="5" name="Picture 4"/>
          <p:cNvPicPr>
            <a:picLocks noChangeAspect="1"/>
          </p:cNvPicPr>
          <p:nvPr/>
        </p:nvPicPr>
        <p:blipFill>
          <a:blip r:embed="rId2"/>
          <a:stretch>
            <a:fillRect/>
          </a:stretch>
        </p:blipFill>
        <p:spPr>
          <a:xfrm>
            <a:off x="6577707" y="3762108"/>
            <a:ext cx="2229476" cy="2895600"/>
          </a:xfrm>
          <a:prstGeom prst="rect">
            <a:avLst/>
          </a:prstGeom>
        </p:spPr>
      </p:pic>
    </p:spTree>
    <p:extLst>
      <p:ext uri="{BB962C8B-B14F-4D97-AF65-F5344CB8AC3E}">
        <p14:creationId xmlns:p14="http://schemas.microsoft.com/office/powerpoint/2010/main" val="294097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3" name="Content Placeholder 2"/>
          <p:cNvSpPr>
            <a:spLocks noGrp="1"/>
          </p:cNvSpPr>
          <p:nvPr>
            <p:ph idx="1"/>
          </p:nvPr>
        </p:nvSpPr>
        <p:spPr>
          <a:xfrm>
            <a:off x="304800" y="990600"/>
            <a:ext cx="8534400" cy="5486400"/>
          </a:xfrm>
        </p:spPr>
        <p:txBody>
          <a:bodyPr/>
          <a:lstStyle/>
          <a:p>
            <a:r>
              <a:rPr lang="en-US" dirty="0" smtClean="0"/>
              <a:t>Two </a:t>
            </a:r>
            <a:r>
              <a:rPr lang="en-US" dirty="0"/>
              <a:t>types of recommendations</a:t>
            </a:r>
            <a:endParaRPr lang="en-US" dirty="0">
              <a:solidFill>
                <a:srgbClr val="FF0000"/>
              </a:solidFill>
            </a:endParaRPr>
          </a:p>
          <a:p>
            <a:pPr lvl="1">
              <a:spcAft>
                <a:spcPts val="600"/>
              </a:spcAft>
            </a:pPr>
            <a:r>
              <a:rPr lang="en-US" sz="1800" dirty="0">
                <a:solidFill>
                  <a:srgbClr val="3333CC"/>
                </a:solidFill>
              </a:rPr>
              <a:t>Practices for which compliance is </a:t>
            </a:r>
            <a:r>
              <a:rPr lang="en-US" sz="1800" u="sng" dirty="0">
                <a:solidFill>
                  <a:srgbClr val="3333CC"/>
                </a:solidFill>
              </a:rPr>
              <a:t>explicitly demonstrable </a:t>
            </a:r>
            <a:r>
              <a:rPr lang="en-US" sz="1800" dirty="0">
                <a:solidFill>
                  <a:srgbClr val="3333CC"/>
                </a:solidFill>
              </a:rPr>
              <a:t>but may not always be </a:t>
            </a:r>
            <a:r>
              <a:rPr lang="en-US" sz="1800" dirty="0" smtClean="0">
                <a:solidFill>
                  <a:srgbClr val="3333CC"/>
                </a:solidFill>
              </a:rPr>
              <a:t>practical, possible, or beneficial </a:t>
            </a:r>
            <a:r>
              <a:rPr lang="en-US" sz="1800" dirty="0">
                <a:solidFill>
                  <a:srgbClr val="3333CC"/>
                </a:solidFill>
              </a:rPr>
              <a:t>to a particular site</a:t>
            </a:r>
          </a:p>
          <a:p>
            <a:pPr lvl="1">
              <a:spcAft>
                <a:spcPts val="600"/>
              </a:spcAft>
            </a:pPr>
            <a:r>
              <a:rPr lang="en-US" sz="1800" dirty="0" smtClean="0">
                <a:solidFill>
                  <a:srgbClr val="3333CC"/>
                </a:solidFill>
              </a:rPr>
              <a:t>Practices </a:t>
            </a:r>
            <a:r>
              <a:rPr lang="en-US" sz="1800" dirty="0">
                <a:solidFill>
                  <a:srgbClr val="3333CC"/>
                </a:solidFill>
              </a:rPr>
              <a:t>for which compliance is </a:t>
            </a:r>
            <a:r>
              <a:rPr lang="en-US" sz="1800" u="sng" dirty="0">
                <a:solidFill>
                  <a:srgbClr val="3333CC"/>
                </a:solidFill>
              </a:rPr>
              <a:t>not explicitly demonstrable</a:t>
            </a:r>
          </a:p>
          <a:p>
            <a:r>
              <a:rPr lang="en-US" dirty="0" smtClean="0"/>
              <a:t>The </a:t>
            </a:r>
            <a:r>
              <a:rPr lang="en-US" dirty="0"/>
              <a:t>type of recommendation should be clear from the </a:t>
            </a:r>
            <a:r>
              <a:rPr lang="en-US" dirty="0" smtClean="0"/>
              <a:t>context</a:t>
            </a:r>
          </a:p>
          <a:p>
            <a:pPr lvl="1"/>
            <a:r>
              <a:rPr lang="en-US" sz="1800" dirty="0"/>
              <a:t>Ex: </a:t>
            </a:r>
            <a:r>
              <a:rPr lang="en-US" sz="1800" b="1" dirty="0" smtClean="0"/>
              <a:t>Seismic Tolerance:</a:t>
            </a:r>
            <a:r>
              <a:rPr lang="en-US" sz="1800" dirty="0" smtClean="0"/>
              <a:t> </a:t>
            </a:r>
            <a:r>
              <a:rPr lang="en-US" sz="1800" dirty="0"/>
              <a:t>The system </a:t>
            </a:r>
            <a:r>
              <a:rPr lang="en-US" sz="1800" dirty="0" smtClean="0"/>
              <a:t>should remain </a:t>
            </a:r>
            <a:r>
              <a:rPr lang="en-US" sz="1800" dirty="0"/>
              <a:t>operational in the event of </a:t>
            </a:r>
            <a:r>
              <a:rPr lang="en-US" sz="1800" dirty="0" smtClean="0"/>
              <a:t>seismic shock </a:t>
            </a:r>
            <a:r>
              <a:rPr lang="en-US" sz="1800" dirty="0"/>
              <a:t>equivalent to the site-specific design </a:t>
            </a:r>
            <a:r>
              <a:rPr lang="en-US" sz="1800" dirty="0" smtClean="0"/>
              <a:t>basis earthquake</a:t>
            </a:r>
            <a:r>
              <a:rPr lang="en-US" sz="1800" dirty="0"/>
              <a:t>, or to the equivalent value </a:t>
            </a:r>
            <a:r>
              <a:rPr lang="en-US" sz="1800" dirty="0" smtClean="0"/>
              <a:t>specified by </a:t>
            </a:r>
            <a:r>
              <a:rPr lang="en-US" sz="1800" dirty="0"/>
              <a:t>the Uniform Building Code that </a:t>
            </a:r>
            <a:r>
              <a:rPr lang="en-US" sz="1800" dirty="0" smtClean="0"/>
              <a:t>applies to </a:t>
            </a:r>
            <a:r>
              <a:rPr lang="en-US" sz="1800" dirty="0"/>
              <a:t>the structure</a:t>
            </a:r>
            <a:r>
              <a:rPr lang="en-US" sz="1800" dirty="0" smtClean="0"/>
              <a:t>.  (From ANSI/ANS-8.3-1997, </a:t>
            </a:r>
            <a:r>
              <a:rPr lang="en-US" sz="1800" i="1" dirty="0" smtClean="0"/>
              <a:t>Criticality Accident Alarm System</a:t>
            </a:r>
            <a:r>
              <a:rPr lang="en-US" sz="1800" dirty="0" smtClean="0"/>
              <a:t>)</a:t>
            </a:r>
          </a:p>
          <a:p>
            <a:pPr lvl="1"/>
            <a:r>
              <a:rPr lang="en-US" sz="1800" dirty="0" smtClean="0"/>
              <a:t>Ex: </a:t>
            </a:r>
            <a:r>
              <a:rPr lang="en-US" sz="1800" b="1" dirty="0" smtClean="0"/>
              <a:t>Management Responsibilities</a:t>
            </a:r>
            <a:r>
              <a:rPr lang="en-US" sz="1800" dirty="0" smtClean="0"/>
              <a:t>: Continuing commitment to safety should be evident.  (From ANSI/ANS-8.19-2014, </a:t>
            </a:r>
            <a:r>
              <a:rPr lang="en-US" sz="1800" i="1" dirty="0" smtClean="0"/>
              <a:t>Administrative Practices for Nuclear Criticality Safety</a:t>
            </a:r>
            <a:r>
              <a:rPr lang="en-US" sz="1800" dirty="0" smtClean="0"/>
              <a:t>)</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8</a:t>
            </a:fld>
            <a:endParaRPr lang="en-US" dirty="0"/>
          </a:p>
        </p:txBody>
      </p:sp>
    </p:spTree>
    <p:extLst>
      <p:ext uri="{BB962C8B-B14F-4D97-AF65-F5344CB8AC3E}">
        <p14:creationId xmlns:p14="http://schemas.microsoft.com/office/powerpoint/2010/main" val="416410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 Standards</a:t>
            </a:r>
            <a:endParaRPr lang="en-US" dirty="0"/>
          </a:p>
        </p:txBody>
      </p:sp>
      <p:sp>
        <p:nvSpPr>
          <p:cNvPr id="3" name="Content Placeholder 2"/>
          <p:cNvSpPr>
            <a:spLocks noGrp="1"/>
          </p:cNvSpPr>
          <p:nvPr>
            <p:ph idx="1"/>
          </p:nvPr>
        </p:nvSpPr>
        <p:spPr/>
        <p:txBody>
          <a:bodyPr/>
          <a:lstStyle/>
          <a:p>
            <a:r>
              <a:rPr lang="en-US" dirty="0">
                <a:ea typeface="ＭＳ Ｐゴシック" pitchFamily="-106" charset="-128"/>
                <a:cs typeface="ＭＳ Ｐゴシック" pitchFamily="-106" charset="-128"/>
              </a:rPr>
              <a:t>Structure has meaning</a:t>
            </a:r>
          </a:p>
          <a:p>
            <a:pPr lvl="1"/>
            <a:r>
              <a:rPr lang="en-US" dirty="0">
                <a:ea typeface="ＭＳ Ｐゴシック" pitchFamily="-106" charset="-128"/>
                <a:cs typeface="ＭＳ Ｐゴシック" pitchFamily="-106" charset="-128"/>
              </a:rPr>
              <a:t>helps to define the relationship between statements</a:t>
            </a:r>
          </a:p>
          <a:p>
            <a:pPr lvl="1"/>
            <a:r>
              <a:rPr lang="en-US" dirty="0">
                <a:ea typeface="ＭＳ Ｐゴシック" pitchFamily="-106" charset="-128"/>
                <a:cs typeface="ＭＳ Ｐゴシック" pitchFamily="-106" charset="-128"/>
              </a:rPr>
              <a:t>statements should not be read in isolation</a:t>
            </a:r>
            <a:endParaRPr lang="en-US" sz="2400" dirty="0">
              <a:ea typeface="ＭＳ Ｐゴシック" pitchFamily="-106" charset="-128"/>
              <a:cs typeface="ＭＳ Ｐゴシック" pitchFamily="-106" charset="-128"/>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9</a:t>
            </a:fld>
            <a:endParaRPr lang="en-US" dirty="0"/>
          </a:p>
        </p:txBody>
      </p:sp>
      <p:pic>
        <p:nvPicPr>
          <p:cNvPr id="5" name="Picture 4"/>
          <p:cNvPicPr>
            <a:picLocks noChangeAspect="1"/>
          </p:cNvPicPr>
          <p:nvPr/>
        </p:nvPicPr>
        <p:blipFill>
          <a:blip r:embed="rId2"/>
          <a:stretch>
            <a:fillRect/>
          </a:stretch>
        </p:blipFill>
        <p:spPr>
          <a:xfrm>
            <a:off x="138969" y="2558375"/>
            <a:ext cx="5525311" cy="3015574"/>
          </a:xfrm>
          <a:prstGeom prst="rect">
            <a:avLst/>
          </a:prstGeom>
        </p:spPr>
      </p:pic>
      <p:pic>
        <p:nvPicPr>
          <p:cNvPr id="6" name="Picture 5"/>
          <p:cNvPicPr>
            <a:picLocks noChangeAspect="1"/>
          </p:cNvPicPr>
          <p:nvPr/>
        </p:nvPicPr>
        <p:blipFill>
          <a:blip r:embed="rId3"/>
          <a:stretch>
            <a:fillRect/>
          </a:stretch>
        </p:blipFill>
        <p:spPr>
          <a:xfrm>
            <a:off x="5853880" y="2253575"/>
            <a:ext cx="3112851" cy="2003898"/>
          </a:xfrm>
          <a:prstGeom prst="rect">
            <a:avLst/>
          </a:prstGeom>
        </p:spPr>
      </p:pic>
      <p:pic>
        <p:nvPicPr>
          <p:cNvPr id="7" name="Picture 6"/>
          <p:cNvPicPr>
            <a:picLocks noChangeAspect="1"/>
          </p:cNvPicPr>
          <p:nvPr/>
        </p:nvPicPr>
        <p:blipFill>
          <a:blip r:embed="rId4"/>
          <a:stretch>
            <a:fillRect/>
          </a:stretch>
        </p:blipFill>
        <p:spPr>
          <a:xfrm>
            <a:off x="5830111" y="4824109"/>
            <a:ext cx="3112851" cy="933855"/>
          </a:xfrm>
          <a:prstGeom prst="rect">
            <a:avLst/>
          </a:prstGeom>
        </p:spPr>
      </p:pic>
    </p:spTree>
    <p:extLst>
      <p:ext uri="{BB962C8B-B14F-4D97-AF65-F5344CB8AC3E}">
        <p14:creationId xmlns:p14="http://schemas.microsoft.com/office/powerpoint/2010/main" val="3383500486"/>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CNS_PPT_Template_INTERNAL_v01.potx</Template>
  <TotalTime>1606</TotalTime>
  <Words>3620</Words>
  <Application>Microsoft Office PowerPoint</Application>
  <PresentationFormat>On-screen Show (4:3)</PresentationFormat>
  <Paragraphs>395</Paragraphs>
  <Slides>41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Times New Roman</vt:lpstr>
      <vt:lpstr>Wingdings</vt:lpstr>
      <vt:lpstr>CNS_PPT_Template_INTERNAL_v01</vt:lpstr>
      <vt:lpstr>PowerPoint Presentation</vt:lpstr>
      <vt:lpstr>Outline</vt:lpstr>
      <vt:lpstr>Consensus Standards</vt:lpstr>
      <vt:lpstr>Consensus Standards</vt:lpstr>
      <vt:lpstr>American Nuclear Society (ANS)</vt:lpstr>
      <vt:lpstr>ANS Standards - Perspective</vt:lpstr>
      <vt:lpstr>ANS Standards</vt:lpstr>
      <vt:lpstr>ANS Standards</vt:lpstr>
      <vt:lpstr>ANS Standards</vt:lpstr>
      <vt:lpstr>ANS Standards</vt:lpstr>
      <vt:lpstr>ANS Standards</vt:lpstr>
      <vt:lpstr>ANS Standards</vt:lpstr>
      <vt:lpstr>ANS Standards</vt:lpstr>
      <vt:lpstr>ANS Standards</vt:lpstr>
      <vt:lpstr>ANS Standards</vt:lpstr>
      <vt:lpstr>ANS Standards</vt:lpstr>
      <vt:lpstr>ANS Standards</vt:lpstr>
      <vt:lpstr>ANS Standards</vt:lpstr>
      <vt:lpstr>PowerPoint Presentation</vt:lpstr>
      <vt:lpstr>ANS Standards</vt:lpstr>
      <vt:lpstr>ANSI/ANS 8.1 and 8.19</vt:lpstr>
      <vt:lpstr>ANSI/ANS 8.1 and 8.19</vt:lpstr>
      <vt:lpstr>ANSI/ANS 8.1 and 8.19</vt:lpstr>
      <vt:lpstr>ANSI/ANS 8.1 and 8.19</vt:lpstr>
      <vt:lpstr>ANSI/ANS 8.1 and 8.19</vt:lpstr>
      <vt:lpstr>ANSI/ANS 8.1 and 8.19</vt:lpstr>
      <vt:lpstr>ANSI/ANS 8.1 and 8.19</vt:lpstr>
      <vt:lpstr>ANSI/ANS 8.1 and 8.19</vt:lpstr>
      <vt:lpstr>ANSI/ANS-8 Standards with Subcritical Limits</vt:lpstr>
      <vt:lpstr>ANSI/ANS-8 Standards with Subcritical Limits</vt:lpstr>
      <vt:lpstr>ANSI/ANS-8 Standards with Subcritical Limits</vt:lpstr>
      <vt:lpstr>ANSI/ANS-8 Standards with Subcritical Limits</vt:lpstr>
      <vt:lpstr>ANSI/ANS-8 Standards with Subcritical Limits</vt:lpstr>
      <vt:lpstr>ANSI/ANS-8 Standards with Subcritical Limits</vt:lpstr>
      <vt:lpstr>ANSI/ANS-8 Standards with Subcritical Limits</vt:lpstr>
      <vt:lpstr>Federal Regulations in DOE Facilities</vt:lpstr>
      <vt:lpstr>Federal Regulations in DOE Facilities</vt:lpstr>
      <vt:lpstr>Federal Regulations in DOE Facilities</vt:lpstr>
      <vt:lpstr>Federal Regulations in DOE Facilities</vt:lpstr>
      <vt:lpstr>Federal Regulations in DOE Facilities</vt:lpstr>
      <vt:lpstr>PowerPoint Presentation</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Moser, Dallas</cp:lastModifiedBy>
  <cp:revision>163</cp:revision>
  <dcterms:created xsi:type="dcterms:W3CDTF">2014-06-03T17:16:06Z</dcterms:created>
  <dcterms:modified xsi:type="dcterms:W3CDTF">2022-11-17T12:22:59Z</dcterms:modified>
</cp:coreProperties>
</file>